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03630-28E2-4849-A42D-A915FE59AAF6}" v="314" dt="2024-11-28T14:55:51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7"/>
    <p:restoredTop sz="94658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5:28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5572 212 24575,'-37'0'0,"-55"-3"0,11-9 0,-10-2 0,10 3 0,-7-1 0,-1 0-1136,-4-5 0,-3 0 0,-3-1 1136,10 5 0,-3 0 0,-1 1 0,0 1 0,3 3 0,0 2 0,0 0 0,-1 0 0,-6 1 0,-1-1 0,0 2 0,1 0 0,5 3 0,1 1 0,1 0 0,1 0 0,10 0 0,0 0 0,2 0 0,1 0-4,-19 0 1,1 1 0,2 1 3,6 0 0,2 2 0,1 1 0,8 0 0,1 1 0,0 2 237,0 2 0,0 1 0,4 0-237,-12 4 0,2 0 0,-9 5 0,3-1 0,27-6 0,2-1 846,-9 1 1,3 0-847,-29 9 915,19-5-915,-10 14 99,14-1-99,-21 12 0,11 2 0,-3 7 0,17 1 0,-2 5 0,9 4 0,3 9 0,-1 12 0,27-39 0,2 0 0,1-1 0,1 2 0,-5 4 0,1 2 0,4-2 0,0 2 0,-7 12 0,1 2 0,6-5 0,2 0 0,-5 8 0,3 1 0,7-5 0,2 1 0,0 5 0,2 2 0,1 4 0,3 1 0,2 2 0,2 0 0,-3 6 0,2-4 0,2 20 0,3-35 0,0 9 0,1-7 0,0-12 0,1 1 0,1 15 0,0 8 0,2-3 0,3 11 0,3-3 0,1-9 0,3 0 0,2 2 0,2-1 0,2-11 0,2 0 0,3 6 0,2 0 0,5 0 0,1-1 0,1-1 0,4-2 0,4-3 0,1-3 0,-10-14 0,0-3 0,7 1 0,1-3 0,21 18 0,13 4 0,-6-7 0,0 1 0,6-7 0,-13-6 0,15 2 0,-10-11 0,-3-3 0,21 2 0,1-4 0,-37-13 0,2 0 0,2-1 0,0 0 0,42 16 0,-43-16 0,-1 0 0,32 15 0,7-4 0,-15-4 0,11-1 0,-36-11 0,0 0 0,47 12 0,-44-14 0,1 0 0,41 10 0,-10-7 0,0 3 0,-3-1 0,14-4 0,2 0 0,0-7 0,-18-4 0,-14 0 0,-28 0 0,26 0 0,-34 0 0,35 0 0,-26 1 0,-5 2 0,-2 2 0,-2 1 0,4 1 0,14 1 0,-3 0 0,8 3 0,-11-2 0,7 1 0,-8-1 0,13 4 0,-8-1 0,8 2 0,-13-5 0,3 1 0,-15-5 0,9 2 0,-14-5 0,17 6 0,-5-4 0,6 4 0,1-3 0,-11-2 0,7-2 0,-14-1 0,6 0 0,1 0 0,-4 0 0,11 0 0,0 0 0,-8 0 0,4 0 0,-3 0 0,-9 0 0,15 0 0,-15 0 0,9 0 0,-3 0 0,-7 0 0,-3 0 0,-11 0 0,2 0 0,-7 0 0,6 0 0,-3 0 0,5 0 0,4 0 0,7 0 0,3 0 0,3 0 0,-6 0 0,1 0 0,-1 0 0,7-4 0,4-2 0,4-3 0,-6 0 0,1 1 0,1-1 0,-12 2 0,19-3 0,-23 7 0,13-4 0,-13 4 0,2-2 0,5-1 0,-6 1 0,12 0 0,-8-2 0,7 6 0,-1-3 0,0 4 0,0-2 0,4 0 0,5-4 0,7-1 0,4-2 0,2-1 0,1 0 0,2-2 0,10-3 0,-3 0 0,14-5 0,-12 2 0,-16 4 0,40-17 0,-22 7 0,-15 7 0,2-2 0,38-15 0,-6 3 0,8-4 0,-43 17 0,0 0 0,0-2 0,0 0 0,-1 0 0,-1 0 0,1-3 0,0 1 0,1-2 0,0 1 0,0 1 0,0-1 0,-1-1 0,1-1 0,4-4 0,0 0 0,0-1 0,1-1 0,4-4 0,1-1 0,-3 0 0,0-1 0,3-4 0,-3-1 0,-13 7 0,-3 0 0,3-6 0,-3-1 0,14-25 0,-12 1 0,-13 22 0,-2-3 0,9-40 0,-11 32 0,0-3 0,-5-2 0,-1-1 0,-2 7 0,-1 1 0,-1-5 0,-2 2 0,6-39 0,-8 39 0,-3-3 0,-2-1 0,-2-1 0,0-8 0,0 0 0,-2-5 0,0 0 0,1 7 0,-2 0 0,-2 6 0,-2 0 0,0 4 0,-3 1 0,-17-40 0,11 48 0,-3-1 0,-2 2 0,-2 0 0,-2-4 0,-1-2 0,-5-1 0,-1-1 0,-4-5 0,-1-1 0,-1 3 0,-1 0 0,-2 0 0,3 4 0,-11-16 0,-6 0 0,-3-1 0,-4-3 0,2 1 0,-2-1 0,22 31 0,2 4 0,-30-36 0,1 13 0,0-2 0,1 9 0,25 19 0,0 1 0,-33-21 0,32 26 0,-1 0 0,-33-22 0,-3 3 0,1-3 0,-5 3 0,1 1 0,8 4 0,4 10 0,13 6 0,4 8 0,5 2 0,12 6 0,-12-2 0,15 6 0,-20-4 0,12 6 0,-11 1 0,-2 4 0,1 1 0,-4 0 0,12 0 0,3 0 0,7 0 0,3 0 0,-1 0 0,-3 0 0,-13 0 0,0 5 0,-14 2 0,5 3 0,-11 1 0,-8 7 0,-1 4 0,-17 10 0,43-12 0,-35 10 0,58-22 0,-23 8 0,32-12 0,9-1 0,-4-2 0,6 1 0,-2-2 0,2 0 0,2 0 0,0 0 0,-2 4 0,3-3 0,-2 4 0,2-3 0,1 0 0,2-5 0,1 0 0,2-4 0,-1 5 0,5-3 0,-1 4 0,8-2 0,-8 2 0,3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5:40.1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5591 106 24575,'-22'0'0,"-26"0"0,-36 0 0,30 0 0,-2 0 0,-6 0 0,1 0 0,1 0 0,2 0 0,-37 0 0,23 0 0,28 0 0,17 0 0,15 0 0,3 0 0,6 0 0,-2 0 0,0 0 0,1 0 0,-6 0 0,6 0 0,-50 0 0,-3 0 0,-32 0 0,16 0 0,18 0 0,22 0 0,13 0 0,12 0 0,6 0 0,1 0 0,-4 0 0,-11 0 0,-20 0 0,-23 3 0,-27 4 0,26-1 0,-5-1 0,1 0 0,12 1 0,-3-3 0,2 0 0,11 0 0,-16 1 0,11-3 0,-16 3 0,4 0 0,20-3 0,-50 7 0,39-6 0,-4 1 0,-2-1 0,-7 2 0,14-2 0,-2 0 0,-35 8 0,35-7 0,-1 0 0,-38 6 0,38-6 0,-48 9 0,40-4 0,11-3 0,-2-1 0,-18 1 0,14-5 0,-2 0 0,-8 0 0,2 0 0,16 0 0,-46 0 0,46 0 0,-2 2 0,-3 1 0,-14 4 0,-6 7 0,-12 4 0,-1 9 0,36-10 0,0 3 0,1 2 0,1 3 0,-2 0 0,1 3 0,-2 4 0,0 1 0,1-1 0,0 1 0,2 4 0,1 0 0,1 0 0,1 1 0,3 2 0,1 1 0,0 4 0,0 0 0,1-1 0,2 0 0,2 3 0,2 1 0,-1 1 0,3 1 0,6-1 0,1 1 0,-4 13 0,2 1 0,4-6 0,1 1 0,1 8 0,0 2 0,0-1 0,3 0 0,4 0 0,2 1 0,-2-1 0,1-1 0,6-7 0,0-1 0,-8 5 0,0 0 0,2 4 0,-1 1 0,-6 5 0,-1 1 0,1 7 0,1 0 0,0 4 0,0 0 0,1-4 0,1 1 0,-2 5 0,1 1 0,1-11 0,1 3 0,6-15 0,0 4 0,2-2 0,-2 16 0,3 3 0,2-10 0,1 4 0,1-1-169,2-11 1,0-1-1,3 1 169,2 6 0,1 1 0,3-1 0,1-6 0,2-2 0,2-2 0,11 25 0,4-4 0,4-5 0,0-2 0,-5-9 0,-3-4 0,-5-16 0,0 0 0,11 24 0,-1-1 0,-11-25 0,1 0 0,18 33 0,2 1 253,-14-25 0,-1-1-253,10 15 0,-1 1 0,-6-12 0,0 0 0,10 18 0,2 1 0,-2-8 0,-2-6 0,-10-19 0,2 1 0,25 33 0,2-4 0,-3-13 0,-3 6 0,1-1 0,6-10 0,-20-18 0,2 0 0,36 24 0,-25-20 0,3 0 0,-3-5 0,-1-4 0,14 14 0,-16-12 0,-4-3 0,-11-10 0,31 26 0,-32-29 0,20 6 0,-2 0 0,13 1 0,-5-1 0,-25-14 0,41 18 0,-25-10 0,1-3 0,0 0 0,6 2 0,37 3 0,-24-7 0,-13-5 0,3-1 0,1-1 0,1-1 0,12 0 0,1-1 0,-5-1 0,-1 0 0,9 1 0,-1-1 0,-7 0 0,-3 0 0,-9 0 0,3-1 0,35 3 0,2 0 0,-25-2 0,0-1 0,27 2 0,2-1 0,-10 0 0,-8 0 0,17-2 0,-29 0 0,9-1 0,-4 0-223,8-1 0,1-1 223,-2 1 0,7 0 0,-4-1 0,-16-1 0,-3 0 0,3 0 0,10 0 0,3 0 0,-2 0 0,-12 0 0,-1 0 0,2 0 0,21 0 0,5 0 0,-3 0 0,-14 0 0,-3 0 0,1 0 0,4 1 0,-1 1 0,-1 0 0,-5-1 0,-2-1 0,-1 1 0,21 2 0,0 0 0,-21-3 0,2 0 0,-4 0 0,4 0 0,-1 0 0,22 0 0,-1 0 0,-26 0 0,-3 0 0,-5 0 0,0 0 0,-5 0 0,-3 0 0,16 0 0,6-4 446,-15-6-446,-1-6 0,0-7 0,-5-4 0,2-11 0,0-7 0,-1-17 0,-21 19 0,-1-3 0,-1-1 0,0-1 0,5-10 0,-2-1 0,-7 11 0,-2 1 0,1-1 0,-3 1 0,6-32 0,1-9 0,-17 31 0,-1-3 0,2 7 0,0-4 0,-2-26 0,0-3 0,-1 16 0,0 2 0,-1-11 0,0-1 0,-1 4 0,-1 1 0,0-6 0,0-1 0,-1-2 0,0 0 0,-2 0 0,-1 1 0,1 3 0,0 3 0,-2 10 0,0 5 0,0-19 0,0-4 0,-1-4 0,-2 29 0,-1-2 0,1-6 0,1-6 0,-1 3 0,-4-15 0,0 4 0,-1 3 0,0 2 0,0 6 0,1 1 0,-1 0 0,0 2 0,-2 3 0,1 1 0,2 7 0,0 1 0,-1-6 0,-1 2 0,3 8 0,1 2 0,-1-2 0,0 1 0,1 0 0,-1 1 0,-5-45 0,6 38 0,0 0 0,0 2 0,0 1 0,3 2 0,0 1 0,-6-38 0,5 10 0,-4 15 0,4-7 0,-4 23 0,-7-36 0,4 26 0,-11-27 0,9 24 0,-3-12 0,-2-4 0,1 0 0,-2-7 0,-2 12 0,4 8 0,-5 0 0,-4 3 0,4 2 0,-5-6 0,5 4 0,2 9 0,0 3 0,2 9 0,1 3 0,-1-1 0,-4-4 0,0-2 0,4 12 0,-14-30 0,18 37 0,-17-33 0,14 32 0,-3-9 0,-2-1 0,-10-14 0,-1-2 0,-10-9 0,11 12 0,3 11 0,7 5 0,3 3 0,-7-7 0,-7-4 0,1 6 0,-1 7 0,11 10 0,1 1 0,6 6 0,-1 0 0,5 6 0,-12-7 0,3 1 0,-17-10 0,1 1 0,3 2 0,1 0 0,-1-5 0,5 5 0,-2-3 0,-4 3 0,9 5 0,-8-6 0,2 3 0,13 4 0,-25-11 0,21 13 0,-19-13 0,17 11 0,0-2 0,3 3 0,-5 1 0,0 2 0,6 1 0,0-2 0,6 3 0,2 1 0,0 1 0,4 0 0,-3 3 0,-5-5 0,-5 1 0,5 0 0,-37-8 0,31 10 0,-30-7 0,36 8 0,-7 1 0,8-1 0,-5 2 0,-4-4 0,6 2 0,-6-2 0,3 4 0,-2 0 0,2 0 0,-11-2 0,5-3 0,-9 0 0,3-4 0,15 7 0,-17-2 0,7-1 0,-17 4 0,11-3 0,-15 4 0,18 0 0,-8 0 0,16 0 0,12 0 0,2 0 0,3 0 0,3 0 0,-4 0 0,3 0 0,-1 0 0,-1 0 0,2 0 0,-9 0 0,1 0 0,-16 0 0,-5 0 0,-4 0 0,-1 2 0,12-1 0,2 1 0,13 0 0,-21-2 0,12 0 0,-20 0 0,16 0 0,-5 0 0,10 0 0,-5 0 0,7 0 0,6 0 0,-16 0 0,6 0 0,-16 0 0,6 0 0,-10 0 0,5 0 0,-10 0 0,13 0 0,9 0 0,-22 0 0,16 0 0,-33 0 0,15 0 0,-5 0 0,-4-3 0,-1 0 0,-10-5 0,-8-2 0,13 0 0,5 0 0,26 4 0,13 5 0,2-1 0,7 2 0,-6-4 0,7 2 0,-24-2 0,17 4 0,-21 0 0,22 0 0,-1 0 0,3 0 0,4 0 0,-14 0 0,2 0 0,-15 0 0,0 0 0,-5 0 0,2 0 0,-4 0 0,-4 0 0,-3 3 0,6-1 0,1 1 0,0-2 0,12-1 0,-15 0 0,20 0 0,-20 0 0,12 0 0,-12 0 0,14 0 0,-1 0 0,4 0 0,-12 0 0,3 0 0,-18 0 0,6 0 0,-9 0 0,4 0 0,0 0 0,1 0 0,-11 0 0,-5 5 0,-16 1 0,3 5 0,-1 0 0,3 0 0,4 0 0,9-4 0,23-2 0,-38-4 0,25-1 0,-32 0 0,23 0 0,14 0 0,11 0 0,3 0 0,4 0 0,-2 4 0,0-3 0,8 4 0,-2 4 0,11-1 0,-10 10 0,1-4 0,-19 15 0,12-9 0,-27 15 0,33-18 0,-8 5 0,21-8 0,-1 1 0,-12 19 0,5-3 0,-19 29 0,13-6 0,-10 5 0,6 3 0,-3-11 0,15-4 0,0-14 0,11-5 0,-4-1 0,-2 7 0,-5 0 0,-9 7 0,11-12 0,-2-7 0,16-8 0,-3-4 0,-9 4 0,-9 11 0,-9 4 0,12-9 0,-24 16 0,32-25 0,-16 11 0,25-12 0,-2 4 0,-18 18 0,11-11 0,-11 5 0,21-18 0,2-2 0,0-1 0,4-3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5:4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2767 4749 24575,'-60'-79'0,"0"-1"0,18 19 0,-3-5 0,-2-4 0,-3-4 0,5 7 0,-3-3 0,-2-4 0,0-1 0,0 1 0,1 1-1373,-5-9 1,2 1 0,-1 0 0,1-3 0,-2-3 1372,8 12 0,-1-5 0,-1-2 0,0 0 0,1 0 0,1 2 0,2 4 0,-6-10 0,2 4 0,2 2 0,-1-2 0,0-2 0,3 4 0,-2-4 0,1-1 0,0 1 0,1 2 0,2 5-26,-7-12 0,3 5 0,0 2 1,1-2 25,6 11 0,0-3 0,1 0 0,1 3 0,3 5 0,-7-12 0,3 7 0,-1-4 261,4 9 1,-1-4-1,1 2 1,2 4-262,2 1 0,3 4 0,2 6 0,2 2 0,-1 1 0,-19-33 0,1 5 3295,0 9-3295,1 2 0,1 4 2031,9 17-2031,6 17 592,14 15-592,0 1 0,3 2 0,4 4 0,3 0 0,1 14 0,1 16 0,0-3 0,0 8 0,0-21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5:45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2286 14 15370,'-1'-12'0,"-10"11"3921,-25 30-3921,-15 14 794,4-8 1,-5 3-795,1 2 0,-2 2 428,-13 11 0,-2 1-428,3 0 0,4-1 1419,21-16 1,-2 1-1420,-7 7 0,-5 4 0,9-7 0,-5 6 0,-2 3 0,4-3 0,25-21 0,14-12 0,-12 17 0,-1 1 0,-30 30 0,26-31 0,-14 10 0,-2 0 0,2 4 0,3-5 0,0 2 0,-7 11 0,9-4 0,-21 32 0,17-19 0,12-17 0,2-4 0,4-4 0,-19 30 0,24-42 0,-23 36 0,25-39 0,0-11 0,3-4 0,-8-8 0,-3 1 0,-13 7 0,-8 12 0,-2 8 0,7-1 0,12-8 0,11-10 0,12-6 0,-1 2 0,-2 10 0,-19 19 0,-21 26 0,13-18 0,-2 0 0,-2 2 0,1-3 0,-15 23 0,10-18 0,29-34 0,0-1 0,10-5 0,0 13 0,0 1 0,0 5 0,-5-5 0,1-7 0,0-3 0,4-5 0,1 1 0,1-5 0,0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44A4-91EF-F34D-8D78-9325A36A1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1C053-8221-DCA7-764C-E254AC7CF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9F75-7A9C-41CB-E4B9-4CC47A3E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73053-7595-2B45-1AEF-B539489F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12FF-86D9-E8EF-C2C3-4B6B647E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136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0090-ED1B-BD2F-5597-9EA7193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A7066-6E7F-1A5D-FE88-19E0839F4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7EF6B-F895-57EE-D2DF-DBA0CB39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BDB8-8C87-583D-B2FD-7186318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AFAB5-978D-BF2C-DB29-883CFC4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459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56953-B6C9-FE68-0385-0C6D9CF58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E1A8E-FF50-D718-BACE-77177E755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20779-4709-5045-1F9F-C377E10A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5B32-DD43-08E9-F8A4-E96DC5E5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B6AA-4052-B29F-9762-CA803356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568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24D6-32ED-0A86-8CEE-D7C680C8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F123-A91B-C39B-5E8A-92C83265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C483-64E1-6920-EB3A-B5197D57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B3B9-6C03-7703-4372-95DD80BC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B402-B083-2CAB-C494-5850F35F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6638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B57A-7C92-1BA7-CD6C-04A81E12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9E0E-BE08-BA5B-9641-2E74875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B2771-DDF8-BFC9-14FB-3D772962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C8211-86EF-F27F-9BD4-C4A31321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4516E-2DC8-D8A5-504C-694804B8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636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EBEF-BC38-20BC-E9FF-7CCF3D87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5516F-15D4-ECA9-BB8C-7CB1C4ABE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16F2A-94E7-A502-FCA4-2BF8A4730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AAA3C-1CB0-DCA6-733B-D61C4502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B8A1-E043-4C68-193A-E64B1D14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C817C-AB50-F979-BDA7-BB9BD14B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2526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F7C7-8BD9-7001-33C6-5310224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CDEA9-DA28-86CF-B46D-B4551B11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5486-8095-8325-00AA-EB3ECB61B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A1640-D31D-E693-1781-37242626B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7D400-078D-04EA-804F-6D0767169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4FB37-CBD2-AAC8-F28D-E4B94B34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EF0FB-96A8-12B0-FFCF-A0A36AF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789DA-1CD7-3C31-1403-4866197F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6466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F662-E178-FBD4-A10F-A5EF7D18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FF65A-4A98-963D-5052-D766BE50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D2AAE-3450-AB93-0065-1226E47B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9B7B-5623-C9DB-A18E-87869247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581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B3128-6AA2-EBE3-FAD3-97C8CB62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59008-638D-4198-D1BC-21A8994E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6ECE2-C217-A61F-9940-7A004338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302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4983-9058-A8AC-E26D-7E4C187F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2C1B-0823-99E6-E343-37BD58FC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DEE46-B1A4-9D3D-A2DF-A71A21BFD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57F15-0919-E83C-A981-D0B2A6E4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B7927-63BE-632C-AB68-57FAD71E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84119-00F4-0C49-E13C-D160860E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574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B5B3-FF4D-4EB7-0B26-7CF42768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916D7-2D6D-B953-F6A8-B51753DEE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909BC-EEA6-3AE0-8046-DEBE2070E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E5D09-F67D-E0F8-DD25-4DCCB2FF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673E9-048A-7CF2-108C-45A7D088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09FAD-B0D9-3EC4-252B-6B2B3C3B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035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ABFA5C-5D8E-802D-C3D6-58AFC48F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5769A-3BA1-B888-4598-890104D04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59F7C-D2E2-EA05-87E1-F11AA7B90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AFB0DC-CA71-584F-8985-E04ABC2A5EF8}" type="datetimeFigureOut">
              <a:rPr lang="en-NO" smtClean="0"/>
              <a:t>28/11/2024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7909-DA14-5111-3808-86E97EF78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DBC9-C7B1-ED18-820D-C40C9568F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C54CC-D86E-BF41-B8B0-5B260322244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198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customXml" Target="../ink/ink2.xml"/><Relationship Id="rId12" Type="http://schemas.openxmlformats.org/officeDocument/2006/relationships/image" Target="../media/image36.png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8B5A-57FF-72BE-4BE6-7A242EC69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Transformer arkitektur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66561-DD9C-C8D5-17DA-099FFD20A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NO" dirty="0"/>
              <a:t> detalj</a:t>
            </a:r>
          </a:p>
        </p:txBody>
      </p:sp>
    </p:spTree>
    <p:extLst>
      <p:ext uri="{BB962C8B-B14F-4D97-AF65-F5344CB8AC3E}">
        <p14:creationId xmlns:p14="http://schemas.microsoft.com/office/powerpoint/2010/main" val="373285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1780-8D63-66C5-CF9E-FE5BA7CC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428A-1B35-7742-4FD5-9086A69B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93288" cy="3852161"/>
          </a:xfrm>
        </p:spPr>
        <p:txBody>
          <a:bodyPr>
            <a:normAutofit lnSpcReduction="10000"/>
          </a:bodyPr>
          <a:lstStyle/>
          <a:p>
            <a:r>
              <a:rPr lang="en-NO" dirty="0"/>
              <a:t>Det er noen ekstra steg </a:t>
            </a:r>
            <a:r>
              <a:rPr lang="en-GB" dirty="0" err="1"/>
              <a:t>i</a:t>
            </a:r>
            <a:r>
              <a:rPr lang="en-GB" dirty="0"/>
              <a:t> Transformer-</a:t>
            </a:r>
            <a:r>
              <a:rPr lang="en-GB" dirty="0" err="1"/>
              <a:t>blocken</a:t>
            </a:r>
            <a:r>
              <a:rPr lang="en-GB" dirty="0"/>
              <a:t> (normalization </a:t>
            </a:r>
            <a:r>
              <a:rPr lang="en-GB" dirty="0" err="1"/>
              <a:t>og</a:t>
            </a:r>
            <a:r>
              <a:rPr lang="en-GB" dirty="0"/>
              <a:t> FFN)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er </a:t>
            </a:r>
            <a:r>
              <a:rPr lang="en-GB" dirty="0" err="1"/>
              <a:t>beskrevet</a:t>
            </a:r>
            <a:r>
              <a:rPr lang="en-GB" dirty="0"/>
              <a:t> for </a:t>
            </a:r>
            <a:r>
              <a:rPr lang="en-GB" dirty="0" err="1"/>
              <a:t>enkelhet</a:t>
            </a:r>
            <a:r>
              <a:rPr lang="en-GB" dirty="0"/>
              <a:t>.</a:t>
            </a:r>
          </a:p>
          <a:p>
            <a:r>
              <a:rPr lang="en-GB" dirty="0"/>
              <a:t>De </a:t>
            </a:r>
            <a:r>
              <a:rPr lang="en-GB" dirty="0" err="1"/>
              <a:t>finnes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det </a:t>
            </a:r>
            <a:r>
              <a:rPr lang="en-GB" dirty="0" err="1"/>
              <a:t>originale</a:t>
            </a:r>
            <a:r>
              <a:rPr lang="en-GB" dirty="0"/>
              <a:t> </a:t>
            </a:r>
            <a:r>
              <a:rPr lang="en-GB" dirty="0" err="1"/>
              <a:t>paperet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https://arxiv.org/pdf/1706.03762</a:t>
            </a:r>
            <a:endParaRPr lang="en-GB" dirty="0"/>
          </a:p>
          <a:p>
            <a:endParaRPr lang="en-NO" dirty="0"/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7427C91C-7D5B-A1A5-FD1C-12205123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6" r="3686"/>
          <a:stretch/>
        </p:blipFill>
        <p:spPr>
          <a:xfrm>
            <a:off x="7718035" y="1961356"/>
            <a:ext cx="2538842" cy="4335722"/>
          </a:xfrm>
          <a:prstGeom prst="rect">
            <a:avLst/>
          </a:prstGeom>
        </p:spPr>
      </p:pic>
      <p:pic>
        <p:nvPicPr>
          <p:cNvPr id="7" name="Picture 6" descr="A diagram of software functions&#10;&#10;Description automatically generated">
            <a:extLst>
              <a:ext uri="{FF2B5EF4-FFF2-40B4-BE49-F238E27FC236}">
                <a16:creationId xmlns:a16="http://schemas.microsoft.com/office/drawing/2014/main" id="{96A96EA3-21BD-3536-7BF6-C4DAEFC35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77" y="94456"/>
            <a:ext cx="1739900" cy="186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F6CEB8-CBCF-D7F4-0845-301E0390D015}"/>
                  </a:ext>
                </a:extLst>
              </p14:cNvPr>
              <p14:cNvContentPartPr/>
              <p14:nvPr/>
            </p14:nvContentPartPr>
            <p14:xfrm>
              <a:off x="7651900" y="67571"/>
              <a:ext cx="2980440" cy="190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F6CEB8-CBCF-D7F4-0845-301E0390D0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5780" y="61451"/>
                <a:ext cx="2992680" cy="19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D058755-B2C5-5A13-7F1B-D725A1AFF65A}"/>
              </a:ext>
            </a:extLst>
          </p:cNvPr>
          <p:cNvGrpSpPr/>
          <p:nvPr/>
        </p:nvGrpSpPr>
        <p:grpSpPr>
          <a:xfrm>
            <a:off x="6781420" y="2730131"/>
            <a:ext cx="3914280" cy="3630240"/>
            <a:chOff x="6781420" y="2730131"/>
            <a:chExt cx="3914280" cy="363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B5D52F-EF81-D3A0-9354-344E1A1139A0}"/>
                    </a:ext>
                  </a:extLst>
                </p14:cNvPr>
                <p14:cNvContentPartPr/>
                <p14:nvPr/>
              </p14:nvContentPartPr>
              <p14:xfrm>
                <a:off x="7686460" y="3544451"/>
                <a:ext cx="3009240" cy="281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B5D52F-EF81-D3A0-9354-344E1A1139A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0340" y="3538331"/>
                  <a:ext cx="3021480" cy="28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76AABB-8C7C-A839-09CE-C489DC33AB8B}"/>
                    </a:ext>
                  </a:extLst>
                </p14:cNvPr>
                <p14:cNvContentPartPr/>
                <p14:nvPr/>
              </p14:nvContentPartPr>
              <p14:xfrm>
                <a:off x="6781420" y="2730131"/>
                <a:ext cx="996120" cy="171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76AABB-8C7C-A839-09CE-C489DC33AB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5300" y="2724011"/>
                  <a:ext cx="1008360" cy="172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9EE75D-D7A5-F7C7-9FCF-C507E8E25CA8}"/>
                  </a:ext>
                </a:extLst>
              </p14:cNvPr>
              <p14:cNvContentPartPr/>
              <p14:nvPr/>
            </p14:nvContentPartPr>
            <p14:xfrm>
              <a:off x="6930100" y="1311011"/>
              <a:ext cx="822960" cy="882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9EE75D-D7A5-F7C7-9FCF-C507E8E25C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3980" y="1304891"/>
                <a:ext cx="835200" cy="8942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0A9833D-6997-8B38-E5F3-C2EA6CAE155A}"/>
              </a:ext>
            </a:extLst>
          </p:cNvPr>
          <p:cNvSpPr txBox="1"/>
          <p:nvPr/>
        </p:nvSpPr>
        <p:spPr>
          <a:xfrm>
            <a:off x="5214218" y="2135516"/>
            <a:ext cx="20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Har beskrevet dette.</a:t>
            </a:r>
          </a:p>
        </p:txBody>
      </p:sp>
    </p:spTree>
    <p:extLst>
      <p:ext uri="{BB962C8B-B14F-4D97-AF65-F5344CB8AC3E}">
        <p14:creationId xmlns:p14="http://schemas.microsoft.com/office/powerpoint/2010/main" val="339845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Moving Equations">
            <a:extLst>
              <a:ext uri="{FF2B5EF4-FFF2-40B4-BE49-F238E27FC236}">
                <a16:creationId xmlns:a16="http://schemas.microsoft.com/office/drawing/2014/main" id="{FA99825F-0BBB-A39C-B24A-D3BC1E0B4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C1FF69-1913-F929-D08B-F6C39D72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405067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7915E-0206-E2DB-34E7-D9842655532D}"/>
                  </a:ext>
                </a:extLst>
              </p:cNvPr>
              <p:cNvSpPr txBox="1"/>
              <p:nvPr/>
            </p:nvSpPr>
            <p:spPr>
              <a:xfrm>
                <a:off x="750739" y="613862"/>
                <a:ext cx="9792182" cy="4738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C</a:t>
                </a:r>
                <a:r>
                  <a:rPr lang="en-GB" b="1" dirty="0"/>
                  <a:t>r</a:t>
                </a:r>
                <a:r>
                  <a:rPr lang="en-NO" b="1" dirty="0"/>
                  <a:t>oss entropy loss: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nb-NO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nb-NO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nb-NO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b-NO" b="0" i="0" smtClean="0">
                                          <a:latin typeface="Cambria Math" panose="02040503050406030204" pitchFamily="18" charset="0"/>
                                        </a:rPr>
                                        <m:t>unmasked</m:t>
                                      </m:r>
                                    </m:sup>
                                  </m:sSubSup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Sup>
                                    <m:sSubSupPr>
                                      <m:ctrlP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nb-NO" b="0" i="0" smtClean="0">
                                          <a:latin typeface="Cambria Math" panose="02040503050406030204" pitchFamily="18" charset="0"/>
                                        </a:rPr>
                                        <m:t>unmasked</m:t>
                                      </m:r>
                                    </m:sup>
                                  </m:sSubSup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])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NO" dirty="0"/>
                  <a:t>(num_patches*batch_size)=(1024*32)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Dette er de originale bildene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batchen</a:t>
                </a:r>
                <a:r>
                  <a:rPr lang="en-GB" dirty="0"/>
                  <a:t> (</a:t>
                </a:r>
                <a:r>
                  <a:rPr lang="en-GB" dirty="0" err="1"/>
                  <a:t>umaskert</a:t>
                </a:r>
                <a:r>
                  <a:rPr lang="en-GB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NO" dirty="0"/>
                  <a:t>(num_patches*batch_size,num_tokens-1)=(1024*32,16)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Sannsynlighetskart for det maskerte bildet (output av forward pass)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unmasked</m:t>
                        </m:r>
                      </m:sup>
                    </m:sSubSup>
                  </m:oMath>
                </a14:m>
                <a:r>
                  <a:rPr lang="en-NO" dirty="0"/>
                  <a:t>(num_tokens-1)=(16)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Sannslighetsfordeling for den i-te maskerte patchen av det j-te bildet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batchen</a:t>
                </a:r>
                <a:r>
                  <a:rPr lang="en-NO" dirty="0"/>
                  <a:t>. Her er det kun inkludert radene av </a:t>
                </a:r>
                <a14:m>
                  <m:oMath xmlns:m="http://schemas.openxmlformats.org/officeDocument/2006/math">
                    <m:r>
                      <a:rPr lang="en-NO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nb-N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nb-NO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nb-NO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O" dirty="0"/>
                  <a:t> hvor vi har en maskert patch.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unmasked</m:t>
                        </m:r>
                      </m:sup>
                    </m:sSubSup>
                  </m:oMath>
                </a14:m>
                <a:r>
                  <a:rPr lang="en-NO" dirty="0"/>
                  <a:t>(1)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Dette er verdien </a:t>
                </a:r>
                <a:r>
                  <a:rPr lang="en-GB" dirty="0" err="1"/>
                  <a:t>i</a:t>
                </a:r>
                <a:r>
                  <a:rPr lang="en-GB" dirty="0"/>
                  <a:t> den </a:t>
                </a:r>
                <a:r>
                  <a:rPr lang="en-GB" dirty="0" err="1"/>
                  <a:t>i-te</a:t>
                </a:r>
                <a:r>
                  <a:rPr lang="en-GB" dirty="0"/>
                  <a:t> </a:t>
                </a:r>
                <a:r>
                  <a:rPr lang="en-GB" dirty="0" err="1"/>
                  <a:t>maskerte</a:t>
                </a:r>
                <a:r>
                  <a:rPr lang="en-GB" dirty="0"/>
                  <a:t> </a:t>
                </a:r>
                <a:r>
                  <a:rPr lang="en-GB" dirty="0" err="1"/>
                  <a:t>patchen</a:t>
                </a:r>
                <a:r>
                  <a:rPr lang="en-GB" dirty="0"/>
                  <a:t> for det j-</a:t>
                </a:r>
                <a:r>
                  <a:rPr lang="en-GB" dirty="0" err="1"/>
                  <a:t>te</a:t>
                </a:r>
                <a:r>
                  <a:rPr lang="en-GB" dirty="0"/>
                  <a:t> </a:t>
                </a:r>
                <a:r>
                  <a:rPr lang="en-GB" dirty="0" err="1"/>
                  <a:t>bildet</a:t>
                </a:r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batchen</a:t>
                </a:r>
                <a:r>
                  <a:rPr lang="en-GB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unmasked</m:t>
                        </m:r>
                      </m:sup>
                    </m:sSubSup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unmasked</m:t>
                        </m:r>
                      </m:sup>
                    </m:sSubSup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O" dirty="0"/>
                  <a:t>(1)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Dette er prediksjonssannyligheten for de faktiske verdien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nb-NO" b="0" i="0" smtClean="0">
                            <a:latin typeface="Cambria Math" panose="02040503050406030204" pitchFamily="18" charset="0"/>
                          </a:rPr>
                          <m:t>unmasked</m:t>
                        </m:r>
                      </m:sup>
                    </m:sSubSup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E7915E-0206-E2DB-34E7-D98426555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39" y="613862"/>
                <a:ext cx="9792182" cy="4738220"/>
              </a:xfrm>
              <a:prstGeom prst="rect">
                <a:avLst/>
              </a:prstGeom>
              <a:blipFill>
                <a:blip r:embed="rId2"/>
                <a:stretch>
                  <a:fillRect l="-519" t="-12032" b="-133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14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5122FB-05F8-158C-E45A-2C17022C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05642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CCEE74-348A-231F-FD1C-E66F825264E0}"/>
              </a:ext>
            </a:extLst>
          </p:cNvPr>
          <p:cNvSpPr txBox="1"/>
          <p:nvPr/>
        </p:nvSpPr>
        <p:spPr>
          <a:xfrm>
            <a:off x="1531088" y="2073349"/>
            <a:ext cx="1007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Adam-optimizer</a:t>
            </a:r>
          </a:p>
          <a:p>
            <a:endParaRPr lang="en-NO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42091-68A8-B14C-19D0-F07FEABB993B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https://github.com/j-w-yun/optimizer-visualization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4057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7DE1F-2B8C-E652-1B43-674ACBF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409" b="43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3E6B6-65E8-3A8F-0225-49370B87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93603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7740-991B-81A5-DC18-DA8C7D32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Parametere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7A76CC-BAFD-58FB-71D7-54F2FEA64438}"/>
                  </a:ext>
                </a:extLst>
              </p:cNvPr>
              <p:cNvSpPr txBox="1"/>
              <p:nvPr/>
            </p:nvSpPr>
            <p:spPr>
              <a:xfrm>
                <a:off x="1063256" y="1850065"/>
                <a:ext cx="8920716" cy="3788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</m:sSub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𝐹𝐹𝑁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/>
              </a:p>
              <a:p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Totalt antall parametere: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en-NO" dirty="0"/>
                  <a:t>: 128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en-NO" dirty="0"/>
                  <a:t>: 128*4 = 512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NO" dirty="0"/>
                  <a:t>: 1024*128 = 131,072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NO" dirty="0"/>
                  <a:t>: 128*128 = 16,384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NO" dirty="0"/>
                  <a:t>: 128*128 = 16,384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NO" dirty="0"/>
                  <a:t>: 128*128 = 16,384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down</m:t>
                        </m:r>
                      </m:sub>
                    </m:sSub>
                  </m:oMath>
                </a14:m>
                <a:r>
                  <a:rPr lang="en-NO" dirty="0"/>
                  <a:t>: 16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down</m:t>
                        </m:r>
                      </m:sub>
                    </m:sSub>
                  </m:oMath>
                </a14:m>
                <a:r>
                  <a:rPr lang="en-NO" dirty="0"/>
                  <a:t>: 128*16 = 2,048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𝐹𝐹𝑁</m:t>
                        </m:r>
                      </m:sub>
                    </m:sSub>
                  </m:oMath>
                </a14:m>
                <a:r>
                  <a:rPr lang="en-NO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NO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NO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NO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NO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NO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dirty="0"/>
                  <a:t>= 512 + 512*128 + 128 + 512*128 =  131,712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Totalt: </a:t>
                </a:r>
                <a:r>
                  <a:rPr lang="en-NO" dirty="0">
                    <a:solidFill>
                      <a:srgbClr val="FF0000"/>
                    </a:solidFill>
                  </a:rPr>
                  <a:t>314,640</a:t>
                </a:r>
                <a:r>
                  <a:rPr lang="en-NO" dirty="0"/>
                  <a:t> parametere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7A76CC-BAFD-58FB-71D7-54F2FEA6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1850065"/>
                <a:ext cx="8920716" cy="3788794"/>
              </a:xfrm>
              <a:prstGeom prst="rect">
                <a:avLst/>
              </a:prstGeom>
              <a:blipFill>
                <a:blip r:embed="rId2"/>
                <a:stretch>
                  <a:fillRect l="-426" b="-133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4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White arrows painted on the asphalt">
            <a:extLst>
              <a:ext uri="{FF2B5EF4-FFF2-40B4-BE49-F238E27FC236}">
                <a16:creationId xmlns:a16="http://schemas.microsoft.com/office/drawing/2014/main" id="{87CB79C1-8CA2-2C86-D9F9-4B3AFFF7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13" b="1398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B2BBEF-9C89-9D24-3894-0BE52B3D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14267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F044C2-19B3-7A8B-0760-60F25D33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57" y="852030"/>
            <a:ext cx="3187700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D75F8-8CB0-A805-D269-1D467C34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7" y="2119355"/>
            <a:ext cx="3187700" cy="318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75E15D-B445-1506-19C2-868507AA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2404"/>
            <a:ext cx="3187700" cy="318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BBBD2-CB68-9E55-35DC-208CBA948195}"/>
              </a:ext>
            </a:extLst>
          </p:cNvPr>
          <p:cNvSpPr txBox="1"/>
          <p:nvPr/>
        </p:nvSpPr>
        <p:spPr>
          <a:xfrm rot="18275791">
            <a:off x="2885107" y="1533314"/>
            <a:ext cx="605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chemeClr val="accent4"/>
                </a:solidFill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EABF20-C85B-B934-E20D-10D30BB5BB75}"/>
                  </a:ext>
                </a:extLst>
              </p:cNvPr>
              <p:cNvSpPr txBox="1"/>
              <p:nvPr/>
            </p:nvSpPr>
            <p:spPr>
              <a:xfrm>
                <a:off x="6177516" y="1450507"/>
                <a:ext cx="60144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1: </a:t>
                </a:r>
              </a:p>
              <a:p>
                <a:r>
                  <a:rPr lang="en-NO" dirty="0"/>
                  <a:t>Input embeddings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patches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embed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  <a:p>
                <a:r>
                  <a:rPr lang="en-GB" dirty="0" err="1"/>
                  <a:t>batch_size</a:t>
                </a:r>
                <a:r>
                  <a:rPr lang="en-GB" dirty="0"/>
                  <a:t>: batch </a:t>
                </a:r>
                <a:r>
                  <a:rPr lang="en-GB" dirty="0" err="1"/>
                  <a:t>størrelse</a:t>
                </a:r>
                <a:r>
                  <a:rPr lang="en-GB" dirty="0"/>
                  <a:t> = 32</a:t>
                </a:r>
              </a:p>
              <a:p>
                <a:r>
                  <a:rPr lang="en-GB" dirty="0" err="1"/>
                  <a:t>num_patches</a:t>
                </a:r>
                <a:r>
                  <a:rPr lang="en-GB" dirty="0"/>
                  <a:t>: </a:t>
                </a:r>
                <a:r>
                  <a:rPr lang="en-GB" dirty="0" err="1"/>
                  <a:t>Antall</a:t>
                </a:r>
                <a:r>
                  <a:rPr lang="en-GB" dirty="0"/>
                  <a:t> patcher = 1024 (32*32)</a:t>
                </a:r>
              </a:p>
              <a:p>
                <a:r>
                  <a:rPr lang="en-GB" dirty="0" err="1"/>
                  <a:t>embed_dim</a:t>
                </a:r>
                <a:r>
                  <a:rPr lang="en-GB" dirty="0"/>
                  <a:t>: Embedding </a:t>
                </a:r>
                <a:r>
                  <a:rPr lang="en-GB" dirty="0" err="1"/>
                  <a:t>dimensjoner</a:t>
                </a:r>
                <a:r>
                  <a:rPr lang="en-GB" dirty="0"/>
                  <a:t> = 4</a:t>
                </a:r>
                <a:endParaRPr lang="en-NO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EABF20-C85B-B934-E20D-10D30BB5B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16" y="1450507"/>
                <a:ext cx="6014484" cy="1477328"/>
              </a:xfrm>
              <a:prstGeom prst="rect">
                <a:avLst/>
              </a:prstGeom>
              <a:blipFill>
                <a:blip r:embed="rId5"/>
                <a:stretch>
                  <a:fillRect l="-842" t="-2564" b="-598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2FF86-EA8E-C36C-9600-ABDD29810731}"/>
                  </a:ext>
                </a:extLst>
              </p:cNvPr>
              <p:cNvSpPr txBox="1"/>
              <p:nvPr/>
            </p:nvSpPr>
            <p:spPr>
              <a:xfrm>
                <a:off x="4543264" y="4456792"/>
                <a:ext cx="40802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0,:,: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2FF86-EA8E-C36C-9600-ABDD2981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64" y="4456792"/>
                <a:ext cx="40802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561CD3-B105-878D-B73C-702159F23308}"/>
                  </a:ext>
                </a:extLst>
              </p:cNvPr>
              <p:cNvSpPr txBox="1"/>
              <p:nvPr/>
            </p:nvSpPr>
            <p:spPr>
              <a:xfrm>
                <a:off x="7350551" y="4302272"/>
                <a:ext cx="1951493" cy="732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NO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O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O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NO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NO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NO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561CD3-B105-878D-B73C-702159F2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551" y="4302272"/>
                <a:ext cx="1951493" cy="732636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92B19B1-542C-279C-BA80-03E97FAA9BA0}"/>
              </a:ext>
            </a:extLst>
          </p:cNvPr>
          <p:cNvSpPr txBox="1"/>
          <p:nvPr/>
        </p:nvSpPr>
        <p:spPr>
          <a:xfrm>
            <a:off x="7172715" y="4526452"/>
            <a:ext cx="63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1024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B84EE-880A-CBD4-B305-E5E48CE679C3}"/>
              </a:ext>
            </a:extLst>
          </p:cNvPr>
          <p:cNvSpPr txBox="1"/>
          <p:nvPr/>
        </p:nvSpPr>
        <p:spPr>
          <a:xfrm>
            <a:off x="8214115" y="4138392"/>
            <a:ext cx="63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63C47-6CE0-1E49-7281-055134AED7FF}"/>
              </a:ext>
            </a:extLst>
          </p:cNvPr>
          <p:cNvSpPr txBox="1"/>
          <p:nvPr/>
        </p:nvSpPr>
        <p:spPr>
          <a:xfrm>
            <a:off x="9122166" y="4311008"/>
            <a:ext cx="1049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unmasked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7ABC4-C7E4-2375-DF0B-3974F0A815CC}"/>
              </a:ext>
            </a:extLst>
          </p:cNvPr>
          <p:cNvSpPr txBox="1"/>
          <p:nvPr/>
        </p:nvSpPr>
        <p:spPr>
          <a:xfrm>
            <a:off x="9122166" y="4797423"/>
            <a:ext cx="1049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masked</a:t>
            </a:r>
          </a:p>
        </p:txBody>
      </p:sp>
    </p:spTree>
    <p:extLst>
      <p:ext uri="{BB962C8B-B14F-4D97-AF65-F5344CB8AC3E}">
        <p14:creationId xmlns:p14="http://schemas.microsoft.com/office/powerpoint/2010/main" val="181296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9E3E8-F82B-A399-EEA2-F3F5DDF16BD0}"/>
                  </a:ext>
                </a:extLst>
              </p:cNvPr>
              <p:cNvSpPr txBox="1"/>
              <p:nvPr/>
            </p:nvSpPr>
            <p:spPr>
              <a:xfrm>
                <a:off x="478465" y="1127051"/>
                <a:ext cx="7230140" cy="2104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2: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𝑋</m:t>
                      </m:r>
                      <m:sSubSup>
                        <m:sSubSup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  <m:sup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nb-NO" b="0" dirty="0">
                    <a:sym typeface="Wingdings" pitchFamily="2" charset="2"/>
                  </a:rPr>
                  <a:t>(</a:t>
                </a:r>
                <a:r>
                  <a:rPr lang="nb-NO" b="0" dirty="0" err="1">
                    <a:sym typeface="Wingdings" pitchFamily="2" charset="2"/>
                  </a:rPr>
                  <a:t>hidden_dim,embed_dim</a:t>
                </a:r>
                <a:r>
                  <a:rPr lang="nb-NO" b="0" dirty="0">
                    <a:sym typeface="Wingdings" pitchFamily="2" charset="2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hidden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dim</m:t>
                    </m:r>
                  </m:oMath>
                </a14:m>
                <a:r>
                  <a:rPr lang="en-NO" dirty="0"/>
                  <a:t>: antall dimensjoner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oppskalert</a:t>
                </a:r>
                <a:r>
                  <a:rPr lang="en-GB" dirty="0"/>
                  <a:t> embedding rom = 128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embed_dim</a:t>
                </a:r>
                <a:r>
                  <a:rPr lang="en-GB" dirty="0"/>
                  <a:t>: </a:t>
                </a:r>
                <a:r>
                  <a:rPr lang="en-GB" dirty="0" err="1"/>
                  <a:t>antall</a:t>
                </a:r>
                <a:r>
                  <a:rPr lang="en-GB" dirty="0"/>
                  <a:t> </a:t>
                </a:r>
                <a:r>
                  <a:rPr lang="en-GB" dirty="0" err="1"/>
                  <a:t>dimensjoner</a:t>
                </a:r>
                <a:r>
                  <a:rPr lang="en-GB" dirty="0"/>
                  <a:t>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originalt</a:t>
                </a:r>
                <a:r>
                  <a:rPr lang="en-GB" dirty="0"/>
                  <a:t> embedding rom = 4</a:t>
                </a:r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nb-NO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hidden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nb-NO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F9E3E8-F82B-A399-EEA2-F3F5DDF1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5" y="1127051"/>
                <a:ext cx="7230140" cy="2104487"/>
              </a:xfrm>
              <a:prstGeom prst="rect">
                <a:avLst/>
              </a:prstGeom>
              <a:blipFill>
                <a:blip r:embed="rId2"/>
                <a:stretch>
                  <a:fillRect l="-701" t="-1198" b="-179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A8A27FB-33E9-4478-A6FF-2A1C84994B54}"/>
              </a:ext>
            </a:extLst>
          </p:cNvPr>
          <p:cNvSpPr txBox="1"/>
          <p:nvPr/>
        </p:nvSpPr>
        <p:spPr>
          <a:xfrm>
            <a:off x="563526" y="3429000"/>
            <a:ext cx="94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Vi oppskalerer input embeddings til et høy-dimensjonalt rom via en linær transformasjon.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283296-B170-2901-9625-7BB04D9E1ABC}"/>
              </a:ext>
            </a:extLst>
          </p:cNvPr>
          <p:cNvCxnSpPr>
            <a:cxnSpLocks/>
          </p:cNvCxnSpPr>
          <p:nvPr/>
        </p:nvCxnSpPr>
        <p:spPr>
          <a:xfrm flipV="1">
            <a:off x="2243470" y="4274288"/>
            <a:ext cx="0" cy="185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D7D07-24D2-331C-2831-072D3C1E564C}"/>
              </a:ext>
            </a:extLst>
          </p:cNvPr>
          <p:cNvCxnSpPr>
            <a:cxnSpLocks/>
          </p:cNvCxnSpPr>
          <p:nvPr/>
        </p:nvCxnSpPr>
        <p:spPr>
          <a:xfrm>
            <a:off x="2243470" y="6124354"/>
            <a:ext cx="2324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CCEE4C-71CC-4C0B-9935-2E945D50322B}"/>
              </a:ext>
            </a:extLst>
          </p:cNvPr>
          <p:cNvCxnSpPr>
            <a:cxnSpLocks/>
          </p:cNvCxnSpPr>
          <p:nvPr/>
        </p:nvCxnSpPr>
        <p:spPr>
          <a:xfrm flipV="1">
            <a:off x="7393172" y="4235302"/>
            <a:ext cx="0" cy="185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4D2352-349E-F08A-C307-1C044D4558C1}"/>
              </a:ext>
            </a:extLst>
          </p:cNvPr>
          <p:cNvCxnSpPr>
            <a:cxnSpLocks/>
          </p:cNvCxnSpPr>
          <p:nvPr/>
        </p:nvCxnSpPr>
        <p:spPr>
          <a:xfrm>
            <a:off x="7393172" y="6085368"/>
            <a:ext cx="2324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CC7B1F-3A72-E43F-595A-519DB37CB9B8}"/>
              </a:ext>
            </a:extLst>
          </p:cNvPr>
          <p:cNvCxnSpPr>
            <a:cxnSpLocks/>
          </p:cNvCxnSpPr>
          <p:nvPr/>
        </p:nvCxnSpPr>
        <p:spPr>
          <a:xfrm flipV="1">
            <a:off x="7393172" y="4486940"/>
            <a:ext cx="1017181" cy="159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7FAE65-196B-4275-E90E-030C8CED441A}"/>
              </a:ext>
            </a:extLst>
          </p:cNvPr>
          <p:cNvCxnSpPr>
            <a:cxnSpLocks/>
          </p:cNvCxnSpPr>
          <p:nvPr/>
        </p:nvCxnSpPr>
        <p:spPr>
          <a:xfrm flipV="1">
            <a:off x="2243470" y="5050465"/>
            <a:ext cx="531628" cy="107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3D0449-ABE6-A001-0542-88E32DB9E34F}"/>
              </a:ext>
            </a:extLst>
          </p:cNvPr>
          <p:cNvCxnSpPr>
            <a:cxnSpLocks/>
          </p:cNvCxnSpPr>
          <p:nvPr/>
        </p:nvCxnSpPr>
        <p:spPr>
          <a:xfrm flipV="1">
            <a:off x="2243470" y="5730949"/>
            <a:ext cx="988828" cy="393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6BEF7C-760A-A173-89DD-B12F512405DC}"/>
                  </a:ext>
                </a:extLst>
              </p:cNvPr>
              <p:cNvSpPr txBox="1"/>
              <p:nvPr/>
            </p:nvSpPr>
            <p:spPr>
              <a:xfrm>
                <a:off x="3178249" y="5542072"/>
                <a:ext cx="455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6BEF7C-760A-A173-89DD-B12F5124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49" y="5542072"/>
                <a:ext cx="45542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80F7A1-C760-F582-BECD-6EC3D9A91D3F}"/>
                  </a:ext>
                </a:extLst>
              </p:cNvPr>
              <p:cNvSpPr txBox="1"/>
              <p:nvPr/>
            </p:nvSpPr>
            <p:spPr>
              <a:xfrm>
                <a:off x="2681178" y="4827883"/>
                <a:ext cx="455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80F7A1-C760-F582-BECD-6EC3D9A9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178" y="4827883"/>
                <a:ext cx="455428" cy="276999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1EDABF1-802F-7B18-21ED-E536EFD776A8}"/>
              </a:ext>
            </a:extLst>
          </p:cNvPr>
          <p:cNvSpPr txBox="1"/>
          <p:nvPr/>
        </p:nvSpPr>
        <p:spPr>
          <a:xfrm>
            <a:off x="4093535" y="6168028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e</a:t>
            </a:r>
            <a:r>
              <a:rPr lang="en-NO" sz="1100" dirty="0"/>
              <a:t>mbed_dim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B70E99-9438-1718-6B80-52A5FE6BC53F}"/>
              </a:ext>
            </a:extLst>
          </p:cNvPr>
          <p:cNvSpPr txBox="1"/>
          <p:nvPr/>
        </p:nvSpPr>
        <p:spPr>
          <a:xfrm>
            <a:off x="1743740" y="3981265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e</a:t>
            </a:r>
            <a:r>
              <a:rPr lang="en-NO" sz="1100" dirty="0"/>
              <a:t>mbed_dim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2D6E-75CA-DED2-0813-595F897FD6FD}"/>
              </a:ext>
            </a:extLst>
          </p:cNvPr>
          <p:cNvSpPr txBox="1"/>
          <p:nvPr/>
        </p:nvSpPr>
        <p:spPr>
          <a:xfrm>
            <a:off x="9227288" y="6168028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A0CD3B-F601-A8DE-873A-527FD6DE2F72}"/>
              </a:ext>
            </a:extLst>
          </p:cNvPr>
          <p:cNvSpPr txBox="1"/>
          <p:nvPr/>
        </p:nvSpPr>
        <p:spPr>
          <a:xfrm>
            <a:off x="6877493" y="3981265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hidden_dim</a:t>
            </a:r>
            <a:r>
              <a:rPr lang="nb-NO" sz="1100" dirty="0"/>
              <a:t> </a:t>
            </a:r>
            <a:r>
              <a:rPr lang="en-NO" sz="11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3E869-0444-FD68-601C-234BB18C0B09}"/>
              </a:ext>
            </a:extLst>
          </p:cNvPr>
          <p:cNvSpPr txBox="1"/>
          <p:nvPr/>
        </p:nvSpPr>
        <p:spPr>
          <a:xfrm>
            <a:off x="7912394" y="4225329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A91485-7856-38F9-F3B5-7E331F3CE11F}"/>
              </a:ext>
            </a:extLst>
          </p:cNvPr>
          <p:cNvCxnSpPr>
            <a:cxnSpLocks/>
          </p:cNvCxnSpPr>
          <p:nvPr/>
        </p:nvCxnSpPr>
        <p:spPr>
          <a:xfrm flipV="1">
            <a:off x="7393172" y="5160335"/>
            <a:ext cx="934778" cy="909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D91E64-DFA9-DA47-1CFD-79D18C0108E4}"/>
              </a:ext>
            </a:extLst>
          </p:cNvPr>
          <p:cNvCxnSpPr>
            <a:cxnSpLocks/>
          </p:cNvCxnSpPr>
          <p:nvPr/>
        </p:nvCxnSpPr>
        <p:spPr>
          <a:xfrm flipV="1">
            <a:off x="7393172" y="5676644"/>
            <a:ext cx="988828" cy="393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226143-F303-C069-FE0C-6C293D3EAA3B}"/>
                  </a:ext>
                </a:extLst>
              </p:cNvPr>
              <p:cNvSpPr txBox="1"/>
              <p:nvPr/>
            </p:nvSpPr>
            <p:spPr>
              <a:xfrm>
                <a:off x="8327951" y="5487767"/>
                <a:ext cx="455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226143-F303-C069-FE0C-6C293D3EA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51" y="5487767"/>
                <a:ext cx="455428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7B6246-6823-E9B0-256F-2897D63488F2}"/>
                  </a:ext>
                </a:extLst>
              </p:cNvPr>
              <p:cNvSpPr txBox="1"/>
              <p:nvPr/>
            </p:nvSpPr>
            <p:spPr>
              <a:xfrm>
                <a:off x="8221624" y="4922600"/>
                <a:ext cx="455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7B6246-6823-E9B0-256F-2897D634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624" y="4922600"/>
                <a:ext cx="455428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FB519A-87F7-6311-B779-85DE0D9AC678}"/>
              </a:ext>
            </a:extLst>
          </p:cNvPr>
          <p:cNvCxnSpPr/>
          <p:nvPr/>
        </p:nvCxnSpPr>
        <p:spPr>
          <a:xfrm>
            <a:off x="4901609" y="5286154"/>
            <a:ext cx="1690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990F73-FCD0-38E7-7857-023C74690E16}"/>
              </a:ext>
            </a:extLst>
          </p:cNvPr>
          <p:cNvSpPr txBox="1"/>
          <p:nvPr/>
        </p:nvSpPr>
        <p:spPr>
          <a:xfrm>
            <a:off x="6933124" y="621783"/>
            <a:ext cx="22941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4"/>
                </a:solidFill>
              </a:rPr>
              <a:t>Trenbare parametere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2455E-35E1-8D18-1EBF-59791BAA7E48}"/>
              </a:ext>
            </a:extLst>
          </p:cNvPr>
          <p:cNvSpPr/>
          <p:nvPr/>
        </p:nvSpPr>
        <p:spPr>
          <a:xfrm>
            <a:off x="6489088" y="666657"/>
            <a:ext cx="444036" cy="27958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E2F95C-E429-729F-EB29-DD67CC485106}"/>
                  </a:ext>
                </a:extLst>
              </p:cNvPr>
              <p:cNvSpPr txBox="1"/>
              <p:nvPr/>
            </p:nvSpPr>
            <p:spPr>
              <a:xfrm>
                <a:off x="8080206" y="1289957"/>
                <a:ext cx="3823323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solidFill>
                      <a:srgbClr val="FF0000"/>
                    </a:solidFill>
                  </a:rPr>
                  <a:t>NB!!!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nb-NO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O" dirty="0">
                    <a:solidFill>
                      <a:srgbClr val="FF0000"/>
                    </a:solidFill>
                  </a:rPr>
                  <a:t>har ikke samme dimensjon som </a:t>
                </a:r>
                <a14:m>
                  <m:oMath xmlns:m="http://schemas.openxmlformats.org/officeDocument/2006/math">
                    <m:r>
                      <a:rPr lang="en-NO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NO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E2F95C-E429-729F-EB29-DD67CC48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206" y="1289957"/>
                <a:ext cx="3823323" cy="667747"/>
              </a:xfrm>
              <a:prstGeom prst="rect">
                <a:avLst/>
              </a:prstGeom>
              <a:blipFill>
                <a:blip r:embed="rId7"/>
                <a:stretch>
                  <a:fillRect l="-1325" t="-3704" r="-662" b="-129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2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FC68D-C57B-9ED4-3020-19D0E00B4F36}"/>
                  </a:ext>
                </a:extLst>
              </p:cNvPr>
              <p:cNvSpPr txBox="1"/>
              <p:nvPr/>
            </p:nvSpPr>
            <p:spPr>
              <a:xfrm>
                <a:off x="988828" y="1307805"/>
                <a:ext cx="6220046" cy="148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S</a:t>
                </a:r>
                <a:r>
                  <a:rPr lang="en-NO" b="1" dirty="0"/>
                  <a:t>teg 3: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O" dirty="0">
                  <a:solidFill>
                    <a:schemeClr val="accent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N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NO" dirty="0"/>
                  <a:t>(batch_size,num_patches,hidden_dim)=(32,1024,128)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NO" dirty="0"/>
                  <a:t>(batch_size,num_patches,hidden_dim)=(32,1024,128)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NO" dirty="0"/>
                  <a:t>(num_patches,hidden_dim)=(1024,128)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FC68D-C57B-9ED4-3020-19D0E00B4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28" y="1307805"/>
                <a:ext cx="6220046" cy="1484894"/>
              </a:xfrm>
              <a:prstGeom prst="rect">
                <a:avLst/>
              </a:prstGeom>
              <a:blipFill>
                <a:blip r:embed="rId2"/>
                <a:stretch>
                  <a:fillRect l="-815" t="-2564" b="-68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1562ED-9D40-8AC4-7EA5-6E6964DA7312}"/>
              </a:ext>
            </a:extLst>
          </p:cNvPr>
          <p:cNvSpPr txBox="1"/>
          <p:nvPr/>
        </p:nvSpPr>
        <p:spPr>
          <a:xfrm>
            <a:off x="988828" y="3923414"/>
            <a:ext cx="4253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Vi legger til en Positional embedding matrix med 1024*128 trenbare parametere. Den lærer seg romlige sammenhenger mellom vector embeddings </a:t>
            </a:r>
            <a:r>
              <a:rPr lang="en-GB" dirty="0" err="1"/>
              <a:t>i</a:t>
            </a:r>
            <a:r>
              <a:rPr lang="en-GB" dirty="0"/>
              <a:t> det 128-dimensjonale </a:t>
            </a:r>
            <a:r>
              <a:rPr lang="en-GB" dirty="0" err="1"/>
              <a:t>rommet</a:t>
            </a:r>
            <a:r>
              <a:rPr lang="en-GB" dirty="0"/>
              <a:t>.</a:t>
            </a:r>
            <a:endParaRPr lang="en-NO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7BB126-74CA-DD87-5A2C-FBE9CAA739BA}"/>
              </a:ext>
            </a:extLst>
          </p:cNvPr>
          <p:cNvCxnSpPr>
            <a:cxnSpLocks/>
          </p:cNvCxnSpPr>
          <p:nvPr/>
        </p:nvCxnSpPr>
        <p:spPr>
          <a:xfrm flipV="1">
            <a:off x="7393172" y="4235302"/>
            <a:ext cx="0" cy="185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2686F-C464-CCA8-9955-AAF282AC1A95}"/>
              </a:ext>
            </a:extLst>
          </p:cNvPr>
          <p:cNvCxnSpPr>
            <a:cxnSpLocks/>
          </p:cNvCxnSpPr>
          <p:nvPr/>
        </p:nvCxnSpPr>
        <p:spPr>
          <a:xfrm>
            <a:off x="7393172" y="6085368"/>
            <a:ext cx="2324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B1E53-64DF-FC06-DF02-FEF6723DFB08}"/>
              </a:ext>
            </a:extLst>
          </p:cNvPr>
          <p:cNvCxnSpPr>
            <a:cxnSpLocks/>
          </p:cNvCxnSpPr>
          <p:nvPr/>
        </p:nvCxnSpPr>
        <p:spPr>
          <a:xfrm flipV="1">
            <a:off x="7393172" y="4486940"/>
            <a:ext cx="1017181" cy="159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44A7B5-FF8E-C948-4024-D44F3F34B6F4}"/>
              </a:ext>
            </a:extLst>
          </p:cNvPr>
          <p:cNvSpPr txBox="1"/>
          <p:nvPr/>
        </p:nvSpPr>
        <p:spPr>
          <a:xfrm>
            <a:off x="9227288" y="6168028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81FB8-D06A-F18D-D0C2-AE535F71FC73}"/>
              </a:ext>
            </a:extLst>
          </p:cNvPr>
          <p:cNvSpPr txBox="1"/>
          <p:nvPr/>
        </p:nvSpPr>
        <p:spPr>
          <a:xfrm>
            <a:off x="6877493" y="3981265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hidden_dim</a:t>
            </a:r>
            <a:r>
              <a:rPr lang="nb-NO" sz="1100" dirty="0"/>
              <a:t> </a:t>
            </a:r>
            <a:r>
              <a:rPr lang="en-NO" sz="11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7D2B3-1D67-F2F0-D7BE-C277D015B0FF}"/>
              </a:ext>
            </a:extLst>
          </p:cNvPr>
          <p:cNvSpPr txBox="1"/>
          <p:nvPr/>
        </p:nvSpPr>
        <p:spPr>
          <a:xfrm>
            <a:off x="7912394" y="4225329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42136-C41F-4D62-9FD6-125DC68531F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7393172" y="4687928"/>
            <a:ext cx="1688360" cy="138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718B5-8654-D460-17FB-FE571BEF4777}"/>
              </a:ext>
            </a:extLst>
          </p:cNvPr>
          <p:cNvCxnSpPr>
            <a:cxnSpLocks/>
          </p:cNvCxnSpPr>
          <p:nvPr/>
        </p:nvCxnSpPr>
        <p:spPr>
          <a:xfrm flipV="1">
            <a:off x="7393172" y="5733407"/>
            <a:ext cx="1920949" cy="336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9DEB76-6A9C-87CA-4421-6BC529CD8557}"/>
                  </a:ext>
                </a:extLst>
              </p:cNvPr>
              <p:cNvSpPr txBox="1"/>
              <p:nvPr/>
            </p:nvSpPr>
            <p:spPr>
              <a:xfrm>
                <a:off x="9217540" y="5455533"/>
                <a:ext cx="455428" cy="319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9DEB76-6A9C-87CA-4421-6BC529C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40" y="5455533"/>
                <a:ext cx="455428" cy="319318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51F5EA-BA45-4789-D7D1-4B4B42358899}"/>
                  </a:ext>
                </a:extLst>
              </p:cNvPr>
              <p:cNvSpPr txBox="1"/>
              <p:nvPr/>
            </p:nvSpPr>
            <p:spPr>
              <a:xfrm>
                <a:off x="8853818" y="4368610"/>
                <a:ext cx="455428" cy="319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51F5EA-BA45-4789-D7D1-4B4B42358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818" y="4368610"/>
                <a:ext cx="455428" cy="319318"/>
              </a:xfrm>
              <a:prstGeom prst="rect">
                <a:avLst/>
              </a:prstGeom>
              <a:blipFill>
                <a:blip r:embed="rId4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76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2233CE-E58B-C19F-EB21-19A5BBF22F19}"/>
                  </a:ext>
                </a:extLst>
              </p:cNvPr>
              <p:cNvSpPr txBox="1"/>
              <p:nvPr/>
            </p:nvSpPr>
            <p:spPr>
              <a:xfrm>
                <a:off x="1041991" y="1626781"/>
                <a:ext cx="6443330" cy="2684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4: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nb-NO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m:rPr>
                          <m:sty m:val="p"/>
                        </m:rPr>
                        <a:rPr lang="nb-NO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nb-NO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</m:oMath>
                  </m:oMathPara>
                </a14:m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NO" dirty="0"/>
                  <a:t>(batch_size,num_patches,hidden_dim)=(32,1024,128)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NO" dirty="0"/>
                  <a:t>(batch_size,num_patches,hidden_dim)=(32,1024,128)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NO" dirty="0"/>
                  <a:t>(batch_size,num_patches,hidden_dim)=(32,1024,128)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NO" dirty="0"/>
                  <a:t>(hidden_dim,hidden_dim)=(128,128)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NO" dirty="0"/>
                  <a:t>(hidden_dim,hidden_dim)=(128,128)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NO" dirty="0"/>
                  <a:t>(hidden_dim,hidden_dim)=(128,128)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2233CE-E58B-C19F-EB21-19A5BBF22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1" y="1626781"/>
                <a:ext cx="6443330" cy="2684902"/>
              </a:xfrm>
              <a:prstGeom prst="rect">
                <a:avLst/>
              </a:prstGeom>
              <a:blipFill>
                <a:blip r:embed="rId2"/>
                <a:stretch>
                  <a:fillRect l="-787" t="-141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7637A9-39D1-ACA5-B69A-9A581F831C53}"/>
              </a:ext>
            </a:extLst>
          </p:cNvPr>
          <p:cNvSpPr txBox="1"/>
          <p:nvPr/>
        </p:nvSpPr>
        <p:spPr>
          <a:xfrm>
            <a:off x="5497032" y="733647"/>
            <a:ext cx="617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NB!!! Sa feil </a:t>
            </a:r>
            <a:r>
              <a:rPr lang="en-GB" dirty="0" err="1">
                <a:solidFill>
                  <a:srgbClr val="FF0000"/>
                </a:solidFill>
              </a:rPr>
              <a:t>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møtet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dirty="0" err="1">
                <a:solidFill>
                  <a:srgbClr val="FF0000"/>
                </a:solidFill>
              </a:rPr>
              <a:t>vektmatrisene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har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dimensjon</a:t>
            </a:r>
            <a:r>
              <a:rPr lang="en-GB" dirty="0">
                <a:solidFill>
                  <a:srgbClr val="FF0000"/>
                </a:solidFill>
              </a:rPr>
              <a:t> (</a:t>
            </a:r>
            <a:r>
              <a:rPr lang="en-GB" dirty="0" err="1">
                <a:solidFill>
                  <a:srgbClr val="FF0000"/>
                </a:solidFill>
              </a:rPr>
              <a:t>hidden_dim,hidden_dim</a:t>
            </a:r>
            <a:r>
              <a:rPr lang="en-GB" dirty="0">
                <a:solidFill>
                  <a:srgbClr val="FF0000"/>
                </a:solidFill>
              </a:rPr>
              <a:t>), IKKE (</a:t>
            </a:r>
            <a:r>
              <a:rPr lang="en-GB" dirty="0" err="1">
                <a:solidFill>
                  <a:srgbClr val="FF0000"/>
                </a:solidFill>
              </a:rPr>
              <a:t>num_patches,hidden_dim</a:t>
            </a:r>
            <a:r>
              <a:rPr lang="en-GB" dirty="0">
                <a:solidFill>
                  <a:srgbClr val="FF0000"/>
                </a:solidFill>
              </a:rPr>
              <a:t>).</a:t>
            </a:r>
            <a:endParaRPr lang="en-NO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405131-3B04-1132-E9CF-482F55DAB110}"/>
                  </a:ext>
                </a:extLst>
              </p:cNvPr>
              <p:cNvSpPr txBox="1"/>
              <p:nvPr/>
            </p:nvSpPr>
            <p:spPr>
              <a:xfrm>
                <a:off x="1116419" y="4311683"/>
                <a:ext cx="8367823" cy="653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/>
                  <a:t>Her regner vi ut query, key og value matrisene. De har samme dimensjon som input embedding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NO" dirty="0"/>
                  <a:t>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405131-3B04-1132-E9CF-482F55DAB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19" y="4311683"/>
                <a:ext cx="8367823" cy="653897"/>
              </a:xfrm>
              <a:prstGeom prst="rect">
                <a:avLst/>
              </a:prstGeom>
              <a:blipFill>
                <a:blip r:embed="rId3"/>
                <a:stretch>
                  <a:fillRect l="-455" t="-3774" b="-132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4ADBF3-BB91-7548-3CC6-2B017CB0B3F0}"/>
                  </a:ext>
                </a:extLst>
              </p:cNvPr>
              <p:cNvSpPr txBox="1"/>
              <p:nvPr/>
            </p:nvSpPr>
            <p:spPr>
              <a:xfrm>
                <a:off x="1010093" y="1477926"/>
                <a:ext cx="9197163" cy="381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5: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b-NO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nb-N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nb-N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nb-NO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NO" dirty="0"/>
                  <a:t>(batch_size,num_heads,num_patches,head_dim)=(32,2,1024,64)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num_heads</a:t>
                </a:r>
                <a:r>
                  <a:rPr lang="en-GB" dirty="0"/>
                  <a:t>: </a:t>
                </a:r>
                <a:r>
                  <a:rPr lang="en-GB" dirty="0" err="1"/>
                  <a:t>antall</a:t>
                </a:r>
                <a:r>
                  <a:rPr lang="en-GB" dirty="0"/>
                  <a:t> attention heads </a:t>
                </a:r>
                <a:r>
                  <a:rPr lang="en-GB" dirty="0" err="1"/>
                  <a:t>i</a:t>
                </a:r>
                <a:r>
                  <a:rPr lang="en-GB" dirty="0"/>
                  <a:t> Transformer-</a:t>
                </a:r>
                <a:r>
                  <a:rPr lang="en-GB" dirty="0" err="1"/>
                  <a:t>blocken</a:t>
                </a:r>
                <a:r>
                  <a:rPr lang="en-GB" dirty="0"/>
                  <a:t> = 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 err="1"/>
                  <a:t>head_dim</a:t>
                </a:r>
                <a:r>
                  <a:rPr lang="en-GB" dirty="0"/>
                  <a:t>: </a:t>
                </a:r>
                <a:r>
                  <a:rPr lang="en-GB" dirty="0" err="1"/>
                  <a:t>hidden_dim</a:t>
                </a:r>
                <a:r>
                  <a:rPr lang="en-GB" dirty="0"/>
                  <a:t>/</a:t>
                </a:r>
                <a:r>
                  <a:rPr lang="en-GB" dirty="0" err="1"/>
                  <a:t>num_heads</a:t>
                </a:r>
                <a:r>
                  <a:rPr lang="en-GB" dirty="0"/>
                  <a:t> = 128/2 = 64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NO" dirty="0"/>
                  <a:t>(batch_size,num_heads,num_patches,head_dim)=(32,2,1024,64)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dirty="0"/>
                  <a:t>(batch_size,num_heads,head_dim,num_patches)=(32,2,64,1024)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NO" dirty="0"/>
                  <a:t>(batch_size,num_heads,num_patches,num_patches)=(32,2,1024,1024): Attention score matrisa!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NO" dirty="0"/>
                  <a:t>: head_dim = hidden_dim/num_heads = 128/2 = 64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NO" dirty="0"/>
                  <a:t>(batch_size,num_heads,num_patches,head_dim)=(32,2,1024,64)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4ADBF3-BB91-7548-3CC6-2B017CB0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93" y="1477926"/>
                <a:ext cx="9197163" cy="3811556"/>
              </a:xfrm>
              <a:prstGeom prst="rect">
                <a:avLst/>
              </a:prstGeom>
              <a:blipFill>
                <a:blip r:embed="rId2"/>
                <a:stretch>
                  <a:fillRect l="-552" t="-664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6F7FAE-1508-5394-61FA-7817A62A72A5}"/>
              </a:ext>
            </a:extLst>
          </p:cNvPr>
          <p:cNvSpPr txBox="1"/>
          <p:nvPr/>
        </p:nvSpPr>
        <p:spPr>
          <a:xfrm>
            <a:off x="6485860" y="574158"/>
            <a:ext cx="541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NB!!! Dimensjonene til </a:t>
            </a:r>
            <a:r>
              <a:rPr lang="en-NO" dirty="0"/>
              <a:t>Q</a:t>
            </a:r>
            <a:r>
              <a:rPr lang="en-NO" dirty="0">
                <a:solidFill>
                  <a:srgbClr val="FF0000"/>
                </a:solidFill>
              </a:rPr>
              <a:t>,</a:t>
            </a:r>
            <a:r>
              <a:rPr lang="en-NO" dirty="0"/>
              <a:t>K</a:t>
            </a:r>
            <a:r>
              <a:rPr lang="en-NO" dirty="0">
                <a:solidFill>
                  <a:srgbClr val="FF0000"/>
                </a:solidFill>
              </a:rPr>
              <a:t> og </a:t>
            </a:r>
            <a:r>
              <a:rPr lang="en-NO" dirty="0"/>
              <a:t>V</a:t>
            </a:r>
            <a:r>
              <a:rPr lang="en-NO" dirty="0">
                <a:solidFill>
                  <a:srgbClr val="FF0000"/>
                </a:solidFill>
              </a:rPr>
              <a:t> har blitt transformert fra </a:t>
            </a:r>
            <a:r>
              <a:rPr lang="en-NO" dirty="0"/>
              <a:t>(batch_size,num_patches,hidden_dim) </a:t>
            </a:r>
            <a:r>
              <a:rPr lang="en-NO" dirty="0">
                <a:solidFill>
                  <a:srgbClr val="FF0000"/>
                </a:solidFill>
              </a:rPr>
              <a:t>til </a:t>
            </a:r>
            <a:r>
              <a:rPr lang="en-NO" dirty="0"/>
              <a:t>(batch_size,num_heads,num_patches,head_dim) </a:t>
            </a:r>
            <a:r>
              <a:rPr lang="en-NO" dirty="0">
                <a:solidFill>
                  <a:srgbClr val="FF0000"/>
                </a:solidFill>
              </a:rPr>
              <a:t>før multi-headed self-attention operasjonen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C99F9-6669-FD11-E316-533A77B18380}"/>
              </a:ext>
            </a:extLst>
          </p:cNvPr>
          <p:cNvSpPr txBox="1"/>
          <p:nvPr/>
        </p:nvSpPr>
        <p:spPr>
          <a:xfrm>
            <a:off x="1010093" y="5454502"/>
            <a:ext cx="981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Her regner vi ut context vektorene ved bruk av multi-head attention mekanismen.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D7563-B06C-D42F-E513-F1D68008B353}"/>
              </a:ext>
            </a:extLst>
          </p:cNvPr>
          <p:cNvCxnSpPr>
            <a:cxnSpLocks/>
          </p:cNvCxnSpPr>
          <p:nvPr/>
        </p:nvCxnSpPr>
        <p:spPr>
          <a:xfrm flipV="1">
            <a:off x="9211339" y="4630888"/>
            <a:ext cx="0" cy="185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8F1253-FC80-1886-9BD8-A38E78F63760}"/>
              </a:ext>
            </a:extLst>
          </p:cNvPr>
          <p:cNvCxnSpPr>
            <a:cxnSpLocks/>
          </p:cNvCxnSpPr>
          <p:nvPr/>
        </p:nvCxnSpPr>
        <p:spPr>
          <a:xfrm>
            <a:off x="9211339" y="6480954"/>
            <a:ext cx="2324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06D295-4360-32D4-9A9D-D69B09D4F4F8}"/>
              </a:ext>
            </a:extLst>
          </p:cNvPr>
          <p:cNvCxnSpPr>
            <a:cxnSpLocks/>
          </p:cNvCxnSpPr>
          <p:nvPr/>
        </p:nvCxnSpPr>
        <p:spPr>
          <a:xfrm flipV="1">
            <a:off x="9211339" y="4882526"/>
            <a:ext cx="1017181" cy="159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039D03-E4B9-D03B-DAF0-D4AB63DD8B5B}"/>
              </a:ext>
            </a:extLst>
          </p:cNvPr>
          <p:cNvSpPr txBox="1"/>
          <p:nvPr/>
        </p:nvSpPr>
        <p:spPr>
          <a:xfrm>
            <a:off x="11045455" y="6563614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24F74-A1F3-C8B0-A145-DAA692C293CC}"/>
              </a:ext>
            </a:extLst>
          </p:cNvPr>
          <p:cNvSpPr txBox="1"/>
          <p:nvPr/>
        </p:nvSpPr>
        <p:spPr>
          <a:xfrm>
            <a:off x="8695660" y="4376851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hidden_dim</a:t>
            </a:r>
            <a:r>
              <a:rPr lang="nb-NO" sz="1100" dirty="0"/>
              <a:t> </a:t>
            </a:r>
            <a:r>
              <a:rPr lang="en-NO" sz="11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A6290-3337-6133-81FD-A0A53EF951F6}"/>
              </a:ext>
            </a:extLst>
          </p:cNvPr>
          <p:cNvSpPr txBox="1"/>
          <p:nvPr/>
        </p:nvSpPr>
        <p:spPr>
          <a:xfrm>
            <a:off x="9730561" y="4620915"/>
            <a:ext cx="1031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hidden</a:t>
            </a:r>
            <a:r>
              <a:rPr lang="en-NO" sz="1100" dirty="0"/>
              <a:t>_dim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D65E48-5B4B-E73D-9D95-E73D561954A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9211339" y="5083514"/>
            <a:ext cx="1688360" cy="1382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2EFE17-A178-9229-CA3B-FF6B5CBB6A7B}"/>
              </a:ext>
            </a:extLst>
          </p:cNvPr>
          <p:cNvCxnSpPr>
            <a:cxnSpLocks/>
          </p:cNvCxnSpPr>
          <p:nvPr/>
        </p:nvCxnSpPr>
        <p:spPr>
          <a:xfrm flipV="1">
            <a:off x="9211339" y="6128993"/>
            <a:ext cx="1920949" cy="336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05B2A4-1D44-8DFD-8093-3B8DAD501D6D}"/>
                  </a:ext>
                </a:extLst>
              </p:cNvPr>
              <p:cNvSpPr txBox="1"/>
              <p:nvPr/>
            </p:nvSpPr>
            <p:spPr>
              <a:xfrm>
                <a:off x="11035707" y="5851119"/>
                <a:ext cx="455428" cy="319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05B2A4-1D44-8DFD-8093-3B8DAD50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707" y="5851119"/>
                <a:ext cx="455428" cy="319318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A6E9A1-EFCD-4948-F327-12FD790293CA}"/>
                  </a:ext>
                </a:extLst>
              </p:cNvPr>
              <p:cNvSpPr txBox="1"/>
              <p:nvPr/>
            </p:nvSpPr>
            <p:spPr>
              <a:xfrm>
                <a:off x="10671985" y="4764196"/>
                <a:ext cx="455428" cy="319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A6E9A1-EFCD-4948-F327-12FD79029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985" y="4764196"/>
                <a:ext cx="455428" cy="319318"/>
              </a:xfrm>
              <a:prstGeom prst="rect">
                <a:avLst/>
              </a:prstGeom>
              <a:blipFill>
                <a:blip r:embed="rId4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53D17-DC5C-E670-85CF-5FCD2E49045F}"/>
              </a:ext>
            </a:extLst>
          </p:cNvPr>
          <p:cNvCxnSpPr>
            <a:cxnSpLocks/>
          </p:cNvCxnSpPr>
          <p:nvPr/>
        </p:nvCxnSpPr>
        <p:spPr>
          <a:xfrm flipV="1">
            <a:off x="9211338" y="4965184"/>
            <a:ext cx="2324987" cy="151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1F04C8-97EA-03FC-1E83-27EE1DEDE6EE}"/>
                  </a:ext>
                </a:extLst>
              </p:cNvPr>
              <p:cNvSpPr txBox="1"/>
              <p:nvPr/>
            </p:nvSpPr>
            <p:spPr>
              <a:xfrm>
                <a:off x="11464995" y="4717495"/>
                <a:ext cx="4554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1F04C8-97EA-03FC-1E83-27EE1DED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995" y="4717495"/>
                <a:ext cx="45542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77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7C8E9F-63DD-1645-6A3E-9A85725D1BEF}"/>
                  </a:ext>
                </a:extLst>
              </p:cNvPr>
              <p:cNvSpPr txBox="1"/>
              <p:nvPr/>
            </p:nvSpPr>
            <p:spPr>
              <a:xfrm>
                <a:off x="1414130" y="1594884"/>
                <a:ext cx="10069033" cy="288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6: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b="0" i="0" smtClean="0">
                          <a:latin typeface="Cambria Math" panose="02040503050406030204" pitchFamily="18" charset="0"/>
                        </a:rPr>
                        <m:t>logits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𝐶</m:t>
                      </m:r>
                      <m:sSubSup>
                        <m:sSubSupPr>
                          <m:ctrlPr>
                            <a:rPr lang="nb-NO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  <m:sup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nb-NO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down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</a:t>
                </a:r>
                <a:r>
                  <a:rPr lang="en-NO" dirty="0"/>
                  <a:t>ogits(batch_size,num_patches,num_tokens-1) = (32,1024,16)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Unormaliserte sannsynlighetsfordelinger for alle patches. Vi bruker num_tokens -1 </a:t>
                </a:r>
                <a:r>
                  <a:rPr lang="en-GB" dirty="0" err="1"/>
                  <a:t>i</a:t>
                </a:r>
                <a:r>
                  <a:rPr lang="en-GB" dirty="0"/>
                  <a:t> </a:t>
                </a:r>
                <a:r>
                  <a:rPr lang="en-GB" dirty="0" err="1"/>
                  <a:t>siste</a:t>
                </a:r>
                <a:r>
                  <a:rPr lang="en-GB" dirty="0"/>
                  <a:t> </a:t>
                </a:r>
                <a:r>
                  <a:rPr lang="en-GB" dirty="0" err="1"/>
                  <a:t>dimensjon</a:t>
                </a:r>
                <a:r>
                  <a:rPr lang="en-GB" dirty="0"/>
                  <a:t>, </a:t>
                </a:r>
                <a:r>
                  <a:rPr lang="en-GB" dirty="0" err="1"/>
                  <a:t>ettersom</a:t>
                </a:r>
                <a:r>
                  <a:rPr lang="en-GB" dirty="0"/>
                  <a:t> vi </a:t>
                </a:r>
                <a:r>
                  <a:rPr lang="en-GB" dirty="0" err="1"/>
                  <a:t>ikke</a:t>
                </a:r>
                <a:r>
                  <a:rPr lang="en-GB" dirty="0"/>
                  <a:t> </a:t>
                </a:r>
                <a:r>
                  <a:rPr lang="en-GB" dirty="0" err="1"/>
                  <a:t>skal</a:t>
                </a:r>
                <a:r>
                  <a:rPr lang="en-GB" dirty="0"/>
                  <a:t> </a:t>
                </a:r>
                <a:r>
                  <a:rPr lang="en-GB" dirty="0" err="1"/>
                  <a:t>gi</a:t>
                </a:r>
                <a:r>
                  <a:rPr lang="en-GB" dirty="0"/>
                  <a:t> </a:t>
                </a:r>
                <a:r>
                  <a:rPr lang="en-GB" dirty="0" err="1"/>
                  <a:t>sannsynlighet</a:t>
                </a:r>
                <a:r>
                  <a:rPr lang="en-GB" dirty="0"/>
                  <a:t> </a:t>
                </a:r>
                <a:r>
                  <a:rPr lang="en-GB" dirty="0" err="1"/>
                  <a:t>til</a:t>
                </a:r>
                <a:r>
                  <a:rPr lang="en-GB" dirty="0"/>
                  <a:t> masked patch.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NO" dirty="0"/>
                  <a:t>(batch_size,num_patches,hidden_dim) = (32,1024,128)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Nå har vi transformert tilbake til (batch_size,num_patches,hidden_dim)  fra (batch_size,num_heads,num_patches,head_dim)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down</m:t>
                        </m:r>
                      </m:sub>
                    </m:sSub>
                  </m:oMath>
                </a14:m>
                <a:r>
                  <a:rPr lang="en-NO" dirty="0"/>
                  <a:t>(num_tokens-1,hidden_dim) = (16,128)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down</m:t>
                        </m:r>
                      </m:sub>
                    </m:sSub>
                  </m:oMath>
                </a14:m>
                <a:r>
                  <a:rPr lang="en-NO" dirty="0"/>
                  <a:t>(num_tokens-1) = (16)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7C8E9F-63DD-1645-6A3E-9A85725D1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30" y="1594884"/>
                <a:ext cx="10069033" cy="2880789"/>
              </a:xfrm>
              <a:prstGeom prst="rect">
                <a:avLst/>
              </a:prstGeom>
              <a:blipFill>
                <a:blip r:embed="rId2"/>
                <a:stretch>
                  <a:fillRect l="-504" t="-877" b="-263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BD972E-D843-0DD6-5AC4-6D7059F88311}"/>
              </a:ext>
            </a:extLst>
          </p:cNvPr>
          <p:cNvSpPr txBox="1"/>
          <p:nvPr/>
        </p:nvSpPr>
        <p:spPr>
          <a:xfrm>
            <a:off x="7187610" y="318977"/>
            <a:ext cx="4890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NB!!! Dette steget forklarte jeg feil </a:t>
            </a:r>
            <a:r>
              <a:rPr lang="en-GB" dirty="0" err="1">
                <a:solidFill>
                  <a:srgbClr val="FF0000"/>
                </a:solidFill>
              </a:rPr>
              <a:t>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presentasjonen</a:t>
            </a:r>
            <a:r>
              <a:rPr lang="en-GB" dirty="0">
                <a:solidFill>
                  <a:srgbClr val="FF0000"/>
                </a:solidFill>
              </a:rPr>
              <a:t>, vi </a:t>
            </a:r>
            <a:r>
              <a:rPr lang="en-GB" dirty="0" err="1">
                <a:solidFill>
                  <a:srgbClr val="FF0000"/>
                </a:solidFill>
              </a:rPr>
              <a:t>regner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ut</a:t>
            </a:r>
            <a:r>
              <a:rPr lang="en-GB" dirty="0">
                <a:solidFill>
                  <a:srgbClr val="FF0000"/>
                </a:solidFill>
              </a:rPr>
              <a:t> logits </a:t>
            </a:r>
            <a:r>
              <a:rPr lang="en-GB" dirty="0" err="1">
                <a:solidFill>
                  <a:srgbClr val="FF0000"/>
                </a:solidFill>
              </a:rPr>
              <a:t>direkte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context </a:t>
            </a:r>
            <a:r>
              <a:rPr lang="en-GB" dirty="0" err="1">
                <a:solidFill>
                  <a:srgbClr val="FF0000"/>
                </a:solidFill>
              </a:rPr>
              <a:t>vektoren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gjennom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lineær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transformasjon</a:t>
            </a:r>
            <a:r>
              <a:rPr lang="en-GB" dirty="0">
                <a:solidFill>
                  <a:srgbClr val="FF0000"/>
                </a:solidFill>
              </a:rPr>
              <a:t>, vi </a:t>
            </a:r>
            <a:r>
              <a:rPr lang="en-GB" dirty="0" err="1">
                <a:solidFill>
                  <a:srgbClr val="FF0000"/>
                </a:solidFill>
              </a:rPr>
              <a:t>bruker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ikke</a:t>
            </a:r>
            <a:r>
              <a:rPr lang="en-GB" dirty="0">
                <a:solidFill>
                  <a:srgbClr val="FF0000"/>
                </a:solidFill>
              </a:rPr>
              <a:t> embedding </a:t>
            </a:r>
            <a:r>
              <a:rPr lang="en-GB" dirty="0" err="1">
                <a:solidFill>
                  <a:srgbClr val="FF0000"/>
                </a:solidFill>
              </a:rPr>
              <a:t>matrise</a:t>
            </a:r>
            <a:endParaRPr lang="en-NO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8764DD-0484-CD33-FDA2-3502E4860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40074"/>
              </p:ext>
            </p:extLst>
          </p:nvPr>
        </p:nvGraphicFramePr>
        <p:xfrm>
          <a:off x="5901071" y="5020060"/>
          <a:ext cx="6177516" cy="146304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1029586">
                  <a:extLst>
                    <a:ext uri="{9D8B030D-6E8A-4147-A177-3AD203B41FA5}">
                      <a16:colId xmlns:a16="http://schemas.microsoft.com/office/drawing/2014/main" val="3778683796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42489536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3891134408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2812726709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149602814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8341920"/>
                    </a:ext>
                  </a:extLst>
                </a:gridCol>
              </a:tblGrid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645000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26120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46399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12.1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255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E4AEB7-F523-2F33-3690-9140CFFA0242}"/>
              </a:ext>
            </a:extLst>
          </p:cNvPr>
          <p:cNvSpPr txBox="1"/>
          <p:nvPr/>
        </p:nvSpPr>
        <p:spPr>
          <a:xfrm rot="5400000">
            <a:off x="6275167" y="5740395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45FC2-4982-DAFE-107C-03E7A0DD5C73}"/>
              </a:ext>
            </a:extLst>
          </p:cNvPr>
          <p:cNvSpPr txBox="1"/>
          <p:nvPr/>
        </p:nvSpPr>
        <p:spPr>
          <a:xfrm rot="5400000">
            <a:off x="7198797" y="5740395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8FE18-D196-CFD9-2563-07EDD45BD47D}"/>
              </a:ext>
            </a:extLst>
          </p:cNvPr>
          <p:cNvSpPr txBox="1"/>
          <p:nvPr/>
        </p:nvSpPr>
        <p:spPr>
          <a:xfrm rot="5400000">
            <a:off x="8184818" y="5740395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A7247-CA3C-FFBF-FE87-52DC35618BE0}"/>
              </a:ext>
            </a:extLst>
          </p:cNvPr>
          <p:cNvSpPr txBox="1"/>
          <p:nvPr/>
        </p:nvSpPr>
        <p:spPr>
          <a:xfrm rot="5400000">
            <a:off x="9274953" y="5740395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10F79-7B58-623C-D4E4-116525E8C287}"/>
              </a:ext>
            </a:extLst>
          </p:cNvPr>
          <p:cNvSpPr txBox="1"/>
          <p:nvPr/>
        </p:nvSpPr>
        <p:spPr>
          <a:xfrm>
            <a:off x="10027907" y="5729210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67AA-2E45-5476-D5B9-9375202FF492}"/>
              </a:ext>
            </a:extLst>
          </p:cNvPr>
          <p:cNvSpPr txBox="1"/>
          <p:nvPr/>
        </p:nvSpPr>
        <p:spPr>
          <a:xfrm rot="5400000">
            <a:off x="11309684" y="5751580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5C11B-E5E3-D87F-4F6E-C5A5995C6230}"/>
              </a:ext>
            </a:extLst>
          </p:cNvPr>
          <p:cNvSpPr txBox="1"/>
          <p:nvPr/>
        </p:nvSpPr>
        <p:spPr>
          <a:xfrm>
            <a:off x="8173633" y="4146698"/>
            <a:ext cx="228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Logits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D36D1-F9DB-8645-4463-6CC3A799A416}"/>
              </a:ext>
            </a:extLst>
          </p:cNvPr>
          <p:cNvSpPr txBox="1"/>
          <p:nvPr/>
        </p:nvSpPr>
        <p:spPr>
          <a:xfrm>
            <a:off x="5847907" y="4683731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[0,0,0,0]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E28BD-3B6E-A3C6-5933-FC57FF6849F9}"/>
              </a:ext>
            </a:extLst>
          </p:cNvPr>
          <p:cNvSpPr txBox="1"/>
          <p:nvPr/>
        </p:nvSpPr>
        <p:spPr>
          <a:xfrm>
            <a:off x="6956205" y="4650728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[0,0,0,1]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62439-6D59-6D1D-6282-E8F550F4A8A7}"/>
              </a:ext>
            </a:extLst>
          </p:cNvPr>
          <p:cNvSpPr txBox="1"/>
          <p:nvPr/>
        </p:nvSpPr>
        <p:spPr>
          <a:xfrm>
            <a:off x="8011339" y="4648354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[0,0,1,0]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4F7618-580F-4C26-9365-EE834F74636E}"/>
              </a:ext>
            </a:extLst>
          </p:cNvPr>
          <p:cNvSpPr txBox="1"/>
          <p:nvPr/>
        </p:nvSpPr>
        <p:spPr>
          <a:xfrm>
            <a:off x="8973293" y="4627336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[0,0,1,1]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A80BE-FCC2-6DF4-50D1-D45EC11FC678}"/>
              </a:ext>
            </a:extLst>
          </p:cNvPr>
          <p:cNvSpPr txBox="1"/>
          <p:nvPr/>
        </p:nvSpPr>
        <p:spPr>
          <a:xfrm>
            <a:off x="11067092" y="4583379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[1,1,1,1]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F49038-93E4-C57E-3AFE-750BA8FE4DE3}"/>
                  </a:ext>
                </a:extLst>
              </p:cNvPr>
              <p:cNvSpPr txBox="1"/>
              <p:nvPr/>
            </p:nvSpPr>
            <p:spPr>
              <a:xfrm>
                <a:off x="5263116" y="4961282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F49038-93E4-C57E-3AFE-750BA8F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116" y="4961282"/>
                <a:ext cx="584791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EA063D-570D-9715-43A7-65B739D7CA58}"/>
                  </a:ext>
                </a:extLst>
              </p:cNvPr>
              <p:cNvSpPr txBox="1"/>
              <p:nvPr/>
            </p:nvSpPr>
            <p:spPr>
              <a:xfrm>
                <a:off x="5263116" y="5330614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EA063D-570D-9715-43A7-65B739D7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116" y="5330614"/>
                <a:ext cx="584791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FBAF64-821D-711C-6B17-FD562FE9FD41}"/>
                  </a:ext>
                </a:extLst>
              </p:cNvPr>
              <p:cNvSpPr txBox="1"/>
              <p:nvPr/>
            </p:nvSpPr>
            <p:spPr>
              <a:xfrm>
                <a:off x="5225054" y="6069278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32,32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FBAF64-821D-711C-6B17-FD562FE9F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54" y="6069278"/>
                <a:ext cx="584791" cy="381515"/>
              </a:xfrm>
              <a:prstGeom prst="rect">
                <a:avLst/>
              </a:prstGeom>
              <a:blipFill>
                <a:blip r:embed="rId5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07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9053B4-53A1-0C5E-119A-1B6D7080A4ED}"/>
                  </a:ext>
                </a:extLst>
              </p:cNvPr>
              <p:cNvSpPr txBox="1"/>
              <p:nvPr/>
            </p:nvSpPr>
            <p:spPr>
              <a:xfrm>
                <a:off x="1244009" y="2105247"/>
                <a:ext cx="861237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b="1" dirty="0"/>
                  <a:t>Steg 7: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nb-N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b-NO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nb-NO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b-NO" b="0" i="0" smtClean="0">
                          <a:latin typeface="Cambria Math" panose="02040503050406030204" pitchFamily="18" charset="0"/>
                        </a:rPr>
                        <m:t>logits</m:t>
                      </m:r>
                      <m:r>
                        <a:rPr lang="nb-NO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NO" dirty="0"/>
                  <a:t> (batch_size,num_patches,num_tokens-1)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O" dirty="0"/>
                  <a:t>Sannsynlighetsfordeling for vær patch.</a:t>
                </a:r>
              </a:p>
              <a:p>
                <a:endParaRPr lang="en-NO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9053B4-53A1-0C5E-119A-1B6D7080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09" y="2105247"/>
                <a:ext cx="8612372" cy="1477328"/>
              </a:xfrm>
              <a:prstGeom prst="rect">
                <a:avLst/>
              </a:prstGeom>
              <a:blipFill>
                <a:blip r:embed="rId2"/>
                <a:stretch>
                  <a:fillRect l="-441" t="-169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AE2509-3F13-6B49-CA4F-38ACB31D7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3822"/>
              </p:ext>
            </p:extLst>
          </p:nvPr>
        </p:nvGraphicFramePr>
        <p:xfrm>
          <a:off x="4688960" y="4839306"/>
          <a:ext cx="6177516" cy="146304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1029586">
                  <a:extLst>
                    <a:ext uri="{9D8B030D-6E8A-4147-A177-3AD203B41FA5}">
                      <a16:colId xmlns:a16="http://schemas.microsoft.com/office/drawing/2014/main" val="3778683796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42489536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3891134408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2812726709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149602814"/>
                    </a:ext>
                  </a:extLst>
                </a:gridCol>
                <a:gridCol w="1029586">
                  <a:extLst>
                    <a:ext uri="{9D8B030D-6E8A-4147-A177-3AD203B41FA5}">
                      <a16:colId xmlns:a16="http://schemas.microsoft.com/office/drawing/2014/main" val="8341920"/>
                    </a:ext>
                  </a:extLst>
                </a:gridCol>
              </a:tblGrid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645000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26120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46399"/>
                  </a:ext>
                </a:extLst>
              </a:tr>
              <a:tr h="357983">
                <a:tc>
                  <a:txBody>
                    <a:bodyPr/>
                    <a:lstStyle/>
                    <a:p>
                      <a:r>
                        <a:rPr lang="en-NO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255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E5ADD5-B794-6F47-1B54-CFE626847EED}"/>
              </a:ext>
            </a:extLst>
          </p:cNvPr>
          <p:cNvSpPr txBox="1"/>
          <p:nvPr/>
        </p:nvSpPr>
        <p:spPr>
          <a:xfrm rot="5400000">
            <a:off x="5063056" y="5559641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C1149-A932-4561-5D58-5BD4D4FD7E5E}"/>
              </a:ext>
            </a:extLst>
          </p:cNvPr>
          <p:cNvSpPr txBox="1"/>
          <p:nvPr/>
        </p:nvSpPr>
        <p:spPr>
          <a:xfrm rot="5400000">
            <a:off x="5986686" y="5559641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CEB-0AE6-D7C6-A4E9-F1B92A95BBF9}"/>
              </a:ext>
            </a:extLst>
          </p:cNvPr>
          <p:cNvSpPr txBox="1"/>
          <p:nvPr/>
        </p:nvSpPr>
        <p:spPr>
          <a:xfrm rot="5400000">
            <a:off x="6972707" y="5559641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591FB9-A690-0397-B9F9-E2DAE0096EDB}"/>
              </a:ext>
            </a:extLst>
          </p:cNvPr>
          <p:cNvSpPr txBox="1"/>
          <p:nvPr/>
        </p:nvSpPr>
        <p:spPr>
          <a:xfrm rot="5400000">
            <a:off x="8062842" y="5559641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04EF7-1F71-DCF3-0F2A-336A1F80BD09}"/>
              </a:ext>
            </a:extLst>
          </p:cNvPr>
          <p:cNvSpPr txBox="1"/>
          <p:nvPr/>
        </p:nvSpPr>
        <p:spPr>
          <a:xfrm>
            <a:off x="8815796" y="5548456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F671B-6059-9512-A528-305D84FD23CD}"/>
              </a:ext>
            </a:extLst>
          </p:cNvPr>
          <p:cNvSpPr txBox="1"/>
          <p:nvPr/>
        </p:nvSpPr>
        <p:spPr>
          <a:xfrm rot="5400000">
            <a:off x="10097573" y="5570826"/>
            <a:ext cx="3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B4C6D-22B8-BDE2-DF06-6B1C89158C52}"/>
              </a:ext>
            </a:extLst>
          </p:cNvPr>
          <p:cNvSpPr txBox="1"/>
          <p:nvPr/>
        </p:nvSpPr>
        <p:spPr>
          <a:xfrm>
            <a:off x="6961522" y="3965944"/>
            <a:ext cx="228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/>
              <a:t>P(X)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8DA59-687D-03AF-9B57-2C87C07073DF}"/>
              </a:ext>
            </a:extLst>
          </p:cNvPr>
          <p:cNvSpPr txBox="1"/>
          <p:nvPr/>
        </p:nvSpPr>
        <p:spPr>
          <a:xfrm>
            <a:off x="4635796" y="4502977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[0,0,0,0]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D7659-C34D-26CF-D5DE-2AB215285A3E}"/>
              </a:ext>
            </a:extLst>
          </p:cNvPr>
          <p:cNvSpPr txBox="1"/>
          <p:nvPr/>
        </p:nvSpPr>
        <p:spPr>
          <a:xfrm>
            <a:off x="5744094" y="4469974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[0,0,0,1]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49FCDB-6962-4FB3-F5A8-E278E1CF4342}"/>
              </a:ext>
            </a:extLst>
          </p:cNvPr>
          <p:cNvSpPr txBox="1"/>
          <p:nvPr/>
        </p:nvSpPr>
        <p:spPr>
          <a:xfrm>
            <a:off x="6799228" y="4467600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[0,0,1,0]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D40AF-1B0F-A74F-05EC-9F2A81C47A01}"/>
              </a:ext>
            </a:extLst>
          </p:cNvPr>
          <p:cNvSpPr txBox="1"/>
          <p:nvPr/>
        </p:nvSpPr>
        <p:spPr>
          <a:xfrm>
            <a:off x="7761182" y="4446582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[0,0,1,1]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48F624-9F5F-3847-F2B5-358014B5FD17}"/>
              </a:ext>
            </a:extLst>
          </p:cNvPr>
          <p:cNvSpPr txBox="1"/>
          <p:nvPr/>
        </p:nvSpPr>
        <p:spPr>
          <a:xfrm>
            <a:off x="9854981" y="4402625"/>
            <a:ext cx="1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[1,1,1,1]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1D3A19-14FB-DE2F-EFFF-42E9EF6A6C55}"/>
                  </a:ext>
                </a:extLst>
              </p:cNvPr>
              <p:cNvSpPr txBox="1"/>
              <p:nvPr/>
            </p:nvSpPr>
            <p:spPr>
              <a:xfrm>
                <a:off x="4051005" y="4780528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1D3A19-14FB-DE2F-EFFF-42E9EF6A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05" y="4780528"/>
                <a:ext cx="584791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D9A73-2B4C-347F-342D-36CAD82DAE0E}"/>
                  </a:ext>
                </a:extLst>
              </p:cNvPr>
              <p:cNvSpPr txBox="1"/>
              <p:nvPr/>
            </p:nvSpPr>
            <p:spPr>
              <a:xfrm>
                <a:off x="4051005" y="5149860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DD9A73-2B4C-347F-342D-36CAD82DA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05" y="5149860"/>
                <a:ext cx="584791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2FA4B-3E99-B91F-CCB7-1AA2DFD84FA9}"/>
                  </a:ext>
                </a:extLst>
              </p:cNvPr>
              <p:cNvSpPr txBox="1"/>
              <p:nvPr/>
            </p:nvSpPr>
            <p:spPr>
              <a:xfrm>
                <a:off x="4012943" y="5888524"/>
                <a:ext cx="584791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O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b-NO" b="0" i="1" dirty="0" smtClean="0">
                              <a:latin typeface="Cambria Math" panose="02040503050406030204" pitchFamily="18" charset="0"/>
                            </a:rPr>
                            <m:t>32,32</m:t>
                          </m:r>
                        </m:sub>
                      </m:sSub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2FA4B-3E99-B91F-CCB7-1AA2DFD84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43" y="5888524"/>
                <a:ext cx="584791" cy="381515"/>
              </a:xfrm>
              <a:prstGeom prst="rect">
                <a:avLst/>
              </a:prstGeom>
              <a:blipFill>
                <a:blip r:embed="rId5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66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1192</Words>
  <Application>Microsoft Macintosh PowerPoint</Application>
  <PresentationFormat>Widescreen</PresentationFormat>
  <Paragraphs>187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Transformer arkitektur</vt:lpstr>
      <vt:lpstr>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Oppsummering</vt:lpstr>
      <vt:lpstr>LOSS FUNCTION</vt:lpstr>
      <vt:lpstr>PowerPoint Presentation</vt:lpstr>
      <vt:lpstr>BACKPROPAGATION</vt:lpstr>
      <vt:lpstr>PowerPoint Presentation</vt:lpstr>
      <vt:lpstr>PARAMETERS</vt:lpstr>
      <vt:lpstr>Parametere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Ovanger, Oscar</dc:creator>
  <cp:lastModifiedBy>Ovanger, Oscar</cp:lastModifiedBy>
  <cp:revision>1</cp:revision>
  <dcterms:created xsi:type="dcterms:W3CDTF">2024-11-28T11:12:56Z</dcterms:created>
  <dcterms:modified xsi:type="dcterms:W3CDTF">2024-11-28T14:56:34Z</dcterms:modified>
</cp:coreProperties>
</file>